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AD802-F969-10AE-A2B5-A470B7907948}" v="5" dt="2026-04-18T16:59:07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194AD802-F969-10AE-A2B5-A470B7907948}"/>
    <pc:docChg chg="addSld modSld sldOrd">
      <pc:chgData name="Brad Duthie" userId="S::ad78@stir.ac.uk::91f2dfe8-4ab1-472c-bdc2-755eae2f61cc" providerId="AD" clId="Web-{194AD802-F969-10AE-A2B5-A470B7907948}" dt="2026-04-18T16:59:07.586" v="3"/>
      <pc:docMkLst>
        <pc:docMk/>
      </pc:docMkLst>
      <pc:sldChg chg="delSp modSp new ord">
        <pc:chgData name="Brad Duthie" userId="S::ad78@stir.ac.uk::91f2dfe8-4ab1-472c-bdc2-755eae2f61cc" providerId="AD" clId="Web-{194AD802-F969-10AE-A2B5-A470B7907948}" dt="2026-04-18T16:59:07.586" v="3"/>
        <pc:sldMkLst>
          <pc:docMk/>
          <pc:sldMk cId="3698876280" sldId="289"/>
        </pc:sldMkLst>
        <pc:spChg chg="mod">
          <ac:chgData name="Brad Duthie" userId="S::ad78@stir.ac.uk::91f2dfe8-4ab1-472c-bdc2-755eae2f61cc" providerId="AD" clId="Web-{194AD802-F969-10AE-A2B5-A470B7907948}" dt="2026-04-18T16:59:04.117" v="2" actId="20577"/>
          <ac:spMkLst>
            <pc:docMk/>
            <pc:sldMk cId="3698876280" sldId="289"/>
            <ac:spMk id="2" creationId="{F88EF366-0A3F-9120-332D-C38753CA26C7}"/>
          </ac:spMkLst>
        </pc:spChg>
        <pc:spChg chg="del">
          <ac:chgData name="Brad Duthie" userId="S::ad78@stir.ac.uk::91f2dfe8-4ab1-472c-bdc2-755eae2f61cc" providerId="AD" clId="Web-{194AD802-F969-10AE-A2B5-A470B7907948}" dt="2026-04-18T16:59:07.586" v="3"/>
          <ac:spMkLst>
            <pc:docMk/>
            <pc:sldMk cId="3698876280" sldId="289"/>
            <ac:spMk id="3" creationId="{4808E62C-5788-CBC8-1681-44B181F6AA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dduthie.shinyapps.io/randomisatio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F366-0A3F-9120-332D-C38753C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Randomisation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9887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114755"/>
            <a:ext cx="11415623" cy="522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 err="1">
                <a:ea typeface="+mn-lt"/>
                <a:cs typeface="+mn-lt"/>
              </a:rPr>
              <a:t>Randomisation</a:t>
            </a:r>
            <a:r>
              <a:rPr lang="en-US" sz="3200" b="1" dirty="0">
                <a:ea typeface="+mn-lt"/>
                <a:cs typeface="+mn-lt"/>
              </a:rPr>
              <a:t> approach:</a:t>
            </a:r>
            <a:r>
              <a:rPr lang="en-US" sz="3200" dirty="0">
                <a:ea typeface="+mn-lt"/>
                <a:cs typeface="+mn-lt"/>
              </a:rPr>
              <a:t> If there really is no difference between group means, then we should be able to randomly shuffle group identities (species) and get a difference between means that is not far off the one we actually get from the data. 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Shuffle the identities all of the species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Calculate the mean between shuffled groups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Repeat steps 1 and 2 many times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Compare the shuffled mean differences to the actual one</a:t>
            </a:r>
          </a:p>
          <a:p>
            <a:pPr marL="514350" indent="-514350" algn="l">
              <a:buAutoNum type="arabicPeriod"/>
            </a:pPr>
            <a:endParaRPr lang="en-US" sz="3200" dirty="0">
              <a:cs typeface="Calibri" panose="020F0502020204030204"/>
            </a:endParaRPr>
          </a:p>
          <a:p>
            <a:pPr algn="l"/>
            <a:r>
              <a:rPr lang="en-US" sz="3200" dirty="0">
                <a:ea typeface="+mn-lt"/>
                <a:cs typeface="+mn-lt"/>
                <a:hlinkClick r:id="rId2"/>
              </a:rPr>
              <a:t>This app</a:t>
            </a:r>
            <a:r>
              <a:rPr lang="en-US" sz="3200" dirty="0">
                <a:ea typeface="+mn-lt"/>
                <a:cs typeface="+mn-lt"/>
              </a:rPr>
              <a:t> illustrates how the process works.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52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/>
          </a:p>
        </p:txBody>
      </p:sp>
      <p:pic>
        <p:nvPicPr>
          <p:cNvPr id="7" name="Picture 7" descr="A histogram with &amp;#39;Random mean difference (mm)&amp;#39; on the x axis and &amp;#39;Frequency&amp;#39; on the y-axis. A red arrow points to a point on the extreme right side of the distribution.">
            <a:extLst>
              <a:ext uri="{FF2B5EF4-FFF2-40B4-BE49-F238E27FC236}">
                <a16:creationId xmlns:a16="http://schemas.microsoft.com/office/drawing/2014/main" id="{340CDFF5-0829-4690-9E0B-13493695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58" y="1370984"/>
            <a:ext cx="7516483" cy="53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25" y="1316038"/>
            <a:ext cx="11415623" cy="55376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>
                <a:ea typeface="+mn-lt"/>
                <a:cs typeface="+mn-lt"/>
              </a:rPr>
              <a:t>Comparing the observed distance to the random mean differences: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en-US" sz="2800" dirty="0">
                <a:ea typeface="+mn-lt"/>
                <a:cs typeface="+mn-lt"/>
              </a:rPr>
              <a:t>Observed difference was 0.185251</a:t>
            </a:r>
            <a:endParaRPr lang="en-US" sz="2800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2800" dirty="0">
                <a:ea typeface="+mn-lt"/>
                <a:cs typeface="+mn-lt"/>
              </a:rPr>
              <a:t>213 random differences were more extreme (above 0.185251 or below -0.185251)</a:t>
            </a:r>
            <a:endParaRPr lang="en-US" sz="280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2800" dirty="0">
                <a:ea typeface="+mn-lt"/>
                <a:cs typeface="+mn-lt"/>
              </a:rPr>
              <a:t>Probability of value as or more extreme</a:t>
            </a:r>
          </a:p>
          <a:p>
            <a:pPr algn="l"/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P = (213 + 1) / (9999 + 1)</a:t>
            </a:r>
            <a:endParaRPr lang="en-US" sz="2800" dirty="0">
              <a:cs typeface="Calibri"/>
            </a:endParaRPr>
          </a:p>
          <a:p>
            <a:pPr algn="l"/>
            <a:endParaRPr lang="en-US" sz="2800" dirty="0">
              <a:ea typeface="+mn-lt"/>
              <a:cs typeface="+mn-lt"/>
            </a:endParaRPr>
          </a:p>
          <a:p>
            <a:pPr algn="l"/>
            <a:r>
              <a:rPr lang="en-US" sz="2800" dirty="0">
                <a:ea typeface="+mn-lt"/>
                <a:cs typeface="+mn-lt"/>
              </a:rPr>
              <a:t>Compare the </a:t>
            </a:r>
            <a:r>
              <a:rPr lang="en-US" sz="2800" dirty="0" err="1">
                <a:ea typeface="+mn-lt"/>
                <a:cs typeface="+mn-lt"/>
              </a:rPr>
              <a:t>randomisation</a:t>
            </a:r>
            <a:r>
              <a:rPr lang="en-US" sz="2800" dirty="0">
                <a:ea typeface="+mn-lt"/>
                <a:cs typeface="+mn-lt"/>
              </a:rPr>
              <a:t> and traditional approaches: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en-US" sz="2800" dirty="0" err="1">
                <a:ea typeface="+mn-lt"/>
                <a:cs typeface="+mn-lt"/>
              </a:rPr>
              <a:t>Randomisation</a:t>
            </a:r>
            <a:r>
              <a:rPr lang="en-US" sz="2800" dirty="0">
                <a:ea typeface="+mn-lt"/>
                <a:cs typeface="+mn-lt"/>
              </a:rPr>
              <a:t> P value: 0.0214</a:t>
            </a:r>
            <a:endParaRPr lang="en-US" sz="280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2800" dirty="0">
                <a:ea typeface="+mn-lt"/>
                <a:cs typeface="+mn-lt"/>
              </a:rPr>
              <a:t>Traditional t-test p-value: 0.0218</a:t>
            </a:r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370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Randomisation is a general tool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0DCC9E-7010-4F04-846A-B3E36D11AC18}"/>
              </a:ext>
            </a:extLst>
          </p:cNvPr>
          <p:cNvGraphicFramePr>
            <a:graphicFrameLocks noGrp="1"/>
          </p:cNvGraphicFramePr>
          <p:nvPr/>
        </p:nvGraphicFramePr>
        <p:xfrm>
          <a:off x="1676561" y="1205685"/>
          <a:ext cx="857759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269">
                  <a:extLst>
                    <a:ext uri="{9D8B030D-6E8A-4147-A177-3AD203B41FA5}">
                      <a16:colId xmlns:a16="http://schemas.microsoft.com/office/drawing/2014/main" val="2481992254"/>
                    </a:ext>
                  </a:extLst>
                </a:gridCol>
                <a:gridCol w="4451321">
                  <a:extLst>
                    <a:ext uri="{9D8B030D-6E8A-4147-A177-3AD203B41FA5}">
                      <a16:colId xmlns:a16="http://schemas.microsoft.com/office/drawing/2014/main" val="250002857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Ovipositor length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8518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86528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1649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3.071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3525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2.299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2384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80913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2594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3.291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9249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2.658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13458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3.406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24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5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Randomisation is a general tool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0DCC9E-7010-4F04-846A-B3E36D11AC18}"/>
              </a:ext>
            </a:extLst>
          </p:cNvPr>
          <p:cNvGraphicFramePr>
            <a:graphicFrameLocks noGrp="1"/>
          </p:cNvGraphicFramePr>
          <p:nvPr/>
        </p:nvGraphicFramePr>
        <p:xfrm>
          <a:off x="1676561" y="1205685"/>
          <a:ext cx="857759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269">
                  <a:extLst>
                    <a:ext uri="{9D8B030D-6E8A-4147-A177-3AD203B41FA5}">
                      <a16:colId xmlns:a16="http://schemas.microsoft.com/office/drawing/2014/main" val="2481992254"/>
                    </a:ext>
                  </a:extLst>
                </a:gridCol>
                <a:gridCol w="4451321">
                  <a:extLst>
                    <a:ext uri="{9D8B030D-6E8A-4147-A177-3AD203B41FA5}">
                      <a16:colId xmlns:a16="http://schemas.microsoft.com/office/drawing/2014/main" val="250002857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Ovipositor length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8518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86528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1649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2.641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3.071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3525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2.299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23843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2.406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80913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25948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3.291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59249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2.658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13458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4.017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3.406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24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54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Randomisation is a general tool</a:t>
            </a:r>
          </a:p>
        </p:txBody>
      </p:sp>
      <p:pic>
        <p:nvPicPr>
          <p:cNvPr id="3" name="Picture 3" descr="Scatterplot showing Head length (mm) on the x axis and Ovipositor length (mm) on the y axis. The points appear to be positively correlated, and text shows &amp;#39;r = 0.669&amp;#39;.">
            <a:extLst>
              <a:ext uri="{FF2B5EF4-FFF2-40B4-BE49-F238E27FC236}">
                <a16:creationId xmlns:a16="http://schemas.microsoft.com/office/drawing/2014/main" id="{03E635F8-E6EC-4A80-90AD-AA9E059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2" y="1077583"/>
            <a:ext cx="7674633" cy="57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Randomisation is a general tool</a:t>
            </a:r>
          </a:p>
        </p:txBody>
      </p:sp>
      <p:pic>
        <p:nvPicPr>
          <p:cNvPr id="3" name="Picture 3" descr="Scatterplot showing Head length (mm) on the x axis and Ovipositor length (mm) on the y axis. In grey, points appear to be positively correlated, and text shows &amp;#39;r = 0.669&amp;#39;. Also included are red points in the same x locations but different y locations, and red text shows &amp;#39;r = -0.317&amp;#39;.">
            <a:extLst>
              <a:ext uri="{FF2B5EF4-FFF2-40B4-BE49-F238E27FC236}">
                <a16:creationId xmlns:a16="http://schemas.microsoft.com/office/drawing/2014/main" id="{03E635F8-E6EC-4A80-90AD-AA9E059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2" y="1090163"/>
            <a:ext cx="7674633" cy="57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Randomisation is a general tool</a:t>
            </a:r>
          </a:p>
        </p:txBody>
      </p:sp>
      <p:pic>
        <p:nvPicPr>
          <p:cNvPr id="3" name="Picture 3" descr="Histogram showing grey bars with a normal distribution. The x axis is labelled &amp;#39;Randomised correlation coefficient&amp;#39; and the y axis is labelled &amp;#39;Frequency&amp;#39;. An arrow points to the extreme right tail of the distribution and is labelled &amp;#39;Observed&amp;#39;.">
            <a:extLst>
              <a:ext uri="{FF2B5EF4-FFF2-40B4-BE49-F238E27FC236}">
                <a16:creationId xmlns:a16="http://schemas.microsoft.com/office/drawing/2014/main" id="{03E635F8-E6EC-4A80-90AD-AA9E059F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2" y="1090163"/>
            <a:ext cx="7674632" cy="57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4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the </a:t>
            </a:r>
            <a:r>
              <a:rPr lang="en-US" sz="4800" dirty="0" err="1">
                <a:ea typeface="+mj-lt"/>
                <a:cs typeface="+mj-lt"/>
              </a:rPr>
              <a:t>randomisation</a:t>
            </a:r>
            <a:r>
              <a:rPr lang="en-US" sz="4800" dirty="0">
                <a:ea typeface="+mj-lt"/>
                <a:cs typeface="+mj-lt"/>
              </a:rPr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1782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After randomising ovipositor length values 9999 times, 27 values </a:t>
            </a:r>
            <a:r>
              <a:rPr lang="en-US" sz="3200">
                <a:ea typeface="+mn-lt"/>
                <a:cs typeface="+mn-lt"/>
              </a:rPr>
              <a:t>more extreme than observed correlation (i.e., &gt; 0.669 or &lt; -0.669)</a:t>
            </a:r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>
                <a:ea typeface="+mn-lt"/>
                <a:cs typeface="+mn-lt"/>
              </a:rPr>
              <a:t>P = (27 + 1) / (9999 + 1) = 0.0028.</a:t>
            </a:r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>
                <a:ea typeface="+mn-lt"/>
                <a:cs typeface="+mn-lt"/>
              </a:rPr>
              <a:t>Traditional Pearson product moment p-value:</a:t>
            </a:r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>
                <a:ea typeface="+mn-lt"/>
                <a:cs typeface="+mn-lt"/>
              </a:rPr>
              <a:t>P = 0.003293.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93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Assumptions of randomisation tests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1782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>
                <a:ea typeface="+mn-lt"/>
                <a:cs typeface="+mn-lt"/>
              </a:rPr>
              <a:t>Assumptions of two sample t-test:</a:t>
            </a:r>
            <a:endParaRPr lang="en-US"/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marL="514350" indent="-514350" algn="l">
              <a:buAutoNum type="arabicPeriod"/>
            </a:pPr>
            <a:r>
              <a:rPr lang="en-US" sz="3200">
                <a:ea typeface="+mn-lt"/>
                <a:cs typeface="+mn-lt"/>
              </a:rPr>
              <a:t>Data from indendent groups</a:t>
            </a:r>
            <a:endParaRPr lang="en-US">
              <a:ea typeface="+mn-lt"/>
              <a:cs typeface="+mn-lt"/>
            </a:endParaRPr>
          </a:p>
          <a:p>
            <a:pPr marL="514350" indent="-514350" algn="l">
              <a:buAutoNum type="arabicPeriod"/>
            </a:pPr>
            <a:r>
              <a:rPr lang="en-US" sz="3200">
                <a:ea typeface="+mn-lt"/>
                <a:cs typeface="+mn-lt"/>
              </a:rPr>
              <a:t>The data are normally distributed</a:t>
            </a:r>
            <a:endParaRPr lang="en-US">
              <a:cs typeface="Calibri"/>
            </a:endParaRPr>
          </a:p>
          <a:p>
            <a:pPr marL="514350" indent="-514350" algn="l">
              <a:buAutoNum type="arabicPeriod"/>
            </a:pPr>
            <a:r>
              <a:rPr lang="en-US" sz="3200">
                <a:ea typeface="+mn-lt"/>
                <a:cs typeface="+mn-lt"/>
              </a:rPr>
              <a:t>Observations independent of each other</a:t>
            </a:r>
            <a:endParaRPr lang="en-US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>
                <a:ea typeface="+mn-lt"/>
                <a:cs typeface="+mn-lt"/>
              </a:rPr>
              <a:t>Both samples have similar variances</a:t>
            </a:r>
            <a:endParaRPr lang="en-US">
              <a:cs typeface="Calibri" panose="020F0502020204030204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>
                <a:ea typeface="+mn-lt"/>
                <a:cs typeface="+mn-lt"/>
              </a:rPr>
              <a:t>With randomisation, we do not need to assume 1-3</a:t>
            </a:r>
            <a:endParaRPr lang="en-US">
              <a:cs typeface="Calibri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9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the </a:t>
            </a:r>
            <a:r>
              <a:rPr lang="en-US" sz="4800" dirty="0" err="1">
                <a:ea typeface="+mj-lt"/>
                <a:cs typeface="+mj-lt"/>
              </a:rPr>
              <a:t>randomisation</a:t>
            </a:r>
            <a:r>
              <a:rPr lang="en-US" sz="4800" dirty="0">
                <a:ea typeface="+mj-lt"/>
                <a:cs typeface="+mj-lt"/>
              </a:rPr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1782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Throughout this module, we have conducted hypothesis tests in a similar way:</a:t>
            </a:r>
          </a:p>
          <a:p>
            <a:pPr algn="l"/>
            <a:endParaRPr lang="en-US" sz="3200">
              <a:ea typeface="+mn-lt"/>
              <a:cs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Calculate test statistic (e.g., t, F, Chi-square)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ea typeface="+mn-lt"/>
                <a:cs typeface="+mn-lt"/>
              </a:rPr>
              <a:t>Compare our calculated statistic to the theoretical null distribution</a:t>
            </a:r>
          </a:p>
          <a:p>
            <a:pPr algn="l"/>
            <a:endParaRPr lang="en-US" sz="320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P-value: Assuming the null hypothesis is true, what is the probability of getting the actual test statistic, or one more extreme than it, from this null distribution?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Assumptions of randomisation tests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1782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>
                <a:ea typeface="+mn-lt"/>
                <a:cs typeface="+mn-lt"/>
              </a:rPr>
              <a:t>The downsides of randomisation:</a:t>
            </a:r>
            <a:endParaRPr lang="en-US"/>
          </a:p>
          <a:p>
            <a:pPr marL="457200" indent="-457200" algn="l">
              <a:buChar char="•"/>
            </a:pPr>
            <a:r>
              <a:rPr lang="en-US" sz="3200">
                <a:ea typeface="+mn-lt"/>
                <a:cs typeface="+mn-lt"/>
              </a:rPr>
              <a:t>Statistical inferences are limited to the sample (not the population)</a:t>
            </a:r>
            <a:endParaRPr lang="en-US" sz="3200" dirty="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>
                <a:cs typeface="Calibri"/>
              </a:rPr>
              <a:t>This is because no formal assumption of random sample from populations</a:t>
            </a:r>
            <a:endParaRPr lang="en-US" sz="3200" dirty="0">
              <a:cs typeface="Calibri"/>
            </a:endParaRPr>
          </a:p>
          <a:p>
            <a:pPr marL="457200" indent="-457200" algn="l">
              <a:buChar char="•"/>
            </a:pPr>
            <a:r>
              <a:rPr lang="en-US" sz="3200" dirty="0">
                <a:cs typeface="Calibri"/>
              </a:rPr>
              <a:t>Can still make the verbal argument generalising from sample to </a:t>
            </a:r>
            <a:r>
              <a:rPr lang="en-US" sz="3200">
                <a:cs typeface="Calibri"/>
              </a:rPr>
              <a:t>populations [1, 2]</a:t>
            </a:r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r>
              <a:rPr lang="en-US" sz="3200">
                <a:cs typeface="Calibri"/>
              </a:rPr>
              <a:t>1. </a:t>
            </a:r>
            <a:r>
              <a:rPr lang="en-US" sz="3200">
                <a:ea typeface="+mn-lt"/>
                <a:cs typeface="+mn-lt"/>
              </a:rPr>
              <a:t>Ernst, M D. 2004. </a:t>
            </a:r>
            <a:r>
              <a:rPr lang="en-US" sz="3200" i="1">
                <a:ea typeface="+mn-lt"/>
                <a:cs typeface="+mn-lt"/>
              </a:rPr>
              <a:t>Stat. Sci.</a:t>
            </a:r>
            <a:r>
              <a:rPr lang="en-US" sz="3200">
                <a:ea typeface="+mn-lt"/>
                <a:cs typeface="+mn-lt"/>
              </a:rPr>
              <a:t> 19:676-685.</a:t>
            </a:r>
            <a:endParaRPr lang="en-US" sz="3200" dirty="0">
              <a:cs typeface="Calibri"/>
            </a:endParaRPr>
          </a:p>
          <a:p>
            <a:pPr algn="l"/>
            <a:r>
              <a:rPr lang="en-US" sz="3200">
                <a:cs typeface="Calibri"/>
              </a:rPr>
              <a:t>2. Ludbrook</a:t>
            </a:r>
            <a:r>
              <a:rPr lang="en-US" sz="3200">
                <a:ea typeface="+mn-lt"/>
                <a:cs typeface="+mn-lt"/>
              </a:rPr>
              <a:t>, J, &amp; H Dudley. 1998. </a:t>
            </a:r>
            <a:r>
              <a:rPr lang="en-US" sz="3200" i="1">
                <a:ea typeface="+mn-lt"/>
                <a:cs typeface="+mn-lt"/>
              </a:rPr>
              <a:t>Am. Stat.</a:t>
            </a:r>
            <a:r>
              <a:rPr lang="en-US" sz="3200">
                <a:ea typeface="+mn-lt"/>
                <a:cs typeface="+mn-lt"/>
              </a:rPr>
              <a:t>, 52:127-132.</a:t>
            </a:r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83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1782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>
                <a:ea typeface="+mn-lt"/>
                <a:cs typeface="+mn-lt"/>
              </a:rPr>
              <a:t>We can use </a:t>
            </a:r>
            <a:r>
              <a:rPr lang="en-US" sz="3200" b="1" dirty="0" err="1">
                <a:ea typeface="+mn-lt"/>
                <a:cs typeface="+mn-lt"/>
              </a:rPr>
              <a:t>randomisation</a:t>
            </a:r>
            <a:r>
              <a:rPr lang="en-US" sz="3200" b="1" dirty="0">
                <a:ea typeface="+mn-lt"/>
                <a:cs typeface="+mn-lt"/>
              </a:rPr>
              <a:t> to calculate confidence intervals (CIs)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Recall the traditional approach to calculating CIs:</a:t>
            </a:r>
            <a:endParaRPr lang="en-US" dirty="0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Upper CI: mean + constant * standard error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Lower CI: mean - constant * standard error</a:t>
            </a:r>
          </a:p>
          <a:p>
            <a:pPr algn="l"/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Calculating standard error: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SE = s / sqrt(n)</a:t>
            </a: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Above, s is the standard deviation and n is the sample size.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65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>
                <a:ea typeface="+mn-lt"/>
                <a:cs typeface="+mn-lt"/>
              </a:rPr>
              <a:t>We can use </a:t>
            </a:r>
            <a:r>
              <a:rPr lang="en-US" sz="3200" b="1" dirty="0" err="1">
                <a:ea typeface="+mn-lt"/>
                <a:cs typeface="+mn-lt"/>
              </a:rPr>
              <a:t>randomisation</a:t>
            </a:r>
            <a:r>
              <a:rPr lang="en-US" sz="3200" b="1" dirty="0">
                <a:ea typeface="+mn-lt"/>
                <a:cs typeface="+mn-lt"/>
              </a:rPr>
              <a:t> to calculate confidence intervals (CIs)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Recall the traditional approach to calculating CIs:</a:t>
            </a:r>
            <a:endParaRPr lang="en-US" dirty="0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Upper CI: mean + constant * standard error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Lower CI: mean - constant * standard error</a:t>
            </a:r>
          </a:p>
          <a:p>
            <a:pPr algn="l"/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Finding the right constant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Appropriate z score or t score 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Encompasses correct probability density</a:t>
            </a:r>
            <a:endParaRPr lang="en-US">
              <a:cs typeface="Calibri" panose="020F0502020204030204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E.g., 95 per cent of standard normal distribution between z = -1.96 and 1.96</a:t>
            </a:r>
          </a:p>
          <a:p>
            <a:pPr algn="l"/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5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Values of SO1 ovipositor length: 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3.256, 3.133, 3.071, 2.299, 2.995, 2.929, 3.291, 2.658, 3.406, 2.976, 2.817, 3.133, 3.000, 3.027, 3.178, 3.133, 3.210</a:t>
            </a:r>
            <a:endParaRPr lang="en-US" dirty="0"/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Mean: 3.0301</a:t>
            </a:r>
            <a:endParaRPr lang="en-US" dirty="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 dirty="0">
                <a:cs typeface="Calibri"/>
              </a:rPr>
              <a:t>Standard error: 0.0631</a:t>
            </a:r>
          </a:p>
          <a:p>
            <a:pPr marL="457200" indent="-457200" algn="l">
              <a:buChar char="•"/>
            </a:pPr>
            <a:r>
              <a:rPr lang="en-US" sz="3200" dirty="0">
                <a:cs typeface="Calibri"/>
              </a:rPr>
              <a:t>t-score for df = 17 – 1: 2.120</a:t>
            </a: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b="1" dirty="0">
                <a:ea typeface="+mn-lt"/>
                <a:cs typeface="+mn-lt"/>
              </a:rPr>
              <a:t>Upper CI:</a:t>
            </a:r>
            <a:r>
              <a:rPr lang="en-US" sz="3200" dirty="0">
                <a:ea typeface="+mn-lt"/>
                <a:cs typeface="+mn-lt"/>
              </a:rPr>
              <a:t> 3.0301 + 2.120(0.0631) = 3.164</a:t>
            </a:r>
          </a:p>
          <a:p>
            <a:pPr algn="l"/>
            <a:r>
              <a:rPr lang="en-US" sz="3200" b="1" dirty="0">
                <a:ea typeface="+mn-lt"/>
                <a:cs typeface="+mn-lt"/>
              </a:rPr>
              <a:t>Lower CI:</a:t>
            </a:r>
            <a:r>
              <a:rPr lang="en-US" sz="3200" dirty="0">
                <a:ea typeface="+mn-lt"/>
                <a:cs typeface="+mn-lt"/>
              </a:rPr>
              <a:t> 3.0301 - 2.120(0.0631) = 2.896</a:t>
            </a:r>
          </a:p>
          <a:p>
            <a:pPr algn="l"/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31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 err="1">
                <a:ea typeface="+mn-lt"/>
                <a:cs typeface="+mn-lt"/>
              </a:rPr>
              <a:t>Randomisation</a:t>
            </a:r>
            <a:r>
              <a:rPr lang="en-US" sz="3200" b="1" dirty="0">
                <a:ea typeface="+mn-lt"/>
                <a:cs typeface="+mn-lt"/>
              </a:rPr>
              <a:t> approach:</a:t>
            </a: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Resample the data </a:t>
            </a:r>
            <a:r>
              <a:rPr lang="en-US" sz="3200" i="1" dirty="0">
                <a:ea typeface="+mn-lt"/>
                <a:cs typeface="+mn-lt"/>
              </a:rPr>
              <a:t>with replacement</a:t>
            </a:r>
            <a:r>
              <a:rPr lang="en-US" sz="3200" dirty="0">
                <a:ea typeface="+mn-lt"/>
                <a:cs typeface="+mn-lt"/>
              </a:rPr>
              <a:t> many times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Approximate what would happen if we went out and collected more data from the population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Get the distribution of means from hypothetical resampling [1]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Rank random means, get lower 2.5% and upper 97.5% of ranked values</a:t>
            </a: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2000" dirty="0">
                <a:ea typeface="+mn-lt"/>
                <a:cs typeface="+mn-lt"/>
              </a:rPr>
              <a:t>1. Manly, B F J. 2007. </a:t>
            </a:r>
            <a:r>
              <a:rPr lang="en-US" sz="2000" i="1" dirty="0">
                <a:ea typeface="+mn-lt"/>
                <a:cs typeface="+mn-lt"/>
              </a:rPr>
              <a:t>Randomization, Bootstrap and Monte Carlo Methods in Biology</a:t>
            </a:r>
            <a:r>
              <a:rPr lang="en-US" sz="2000" dirty="0">
                <a:ea typeface="+mn-lt"/>
                <a:cs typeface="+mn-lt"/>
              </a:rPr>
              <a:t> (3rd ed.). Chapman &amp; Hall/CRC.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34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Original SO1 ovipositor length values:</a:t>
            </a:r>
            <a:endParaRPr lang="en-US">
              <a:cs typeface="Calibri" panose="020F0502020204030204"/>
            </a:endParaRPr>
          </a:p>
          <a:p>
            <a:pPr lvl="1" algn="l"/>
            <a:r>
              <a:rPr lang="en-US" sz="2800" dirty="0">
                <a:ea typeface="+mn-lt"/>
                <a:cs typeface="+mn-lt"/>
              </a:rPr>
              <a:t>3.256, 3.133, 3.071, 2.299, 2.995, 2.929, 3.291, 2.658, 3.406, 2.976, 2.817, 3.133, 3, 3.027, 3.178, 3.133, 3.21</a:t>
            </a:r>
            <a:endParaRPr lang="en-US" sz="2800">
              <a:cs typeface="Calibri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SO1 ovipositor values resampled </a:t>
            </a:r>
            <a:r>
              <a:rPr lang="en-US" sz="3200" i="1" dirty="0">
                <a:ea typeface="+mn-lt"/>
                <a:cs typeface="+mn-lt"/>
              </a:rPr>
              <a:t>with replacement</a:t>
            </a:r>
            <a:endParaRPr lang="en-US" i="1" dirty="0"/>
          </a:p>
          <a:p>
            <a:pPr lvl="1" algn="l"/>
            <a:r>
              <a:rPr lang="en-US" sz="2800" dirty="0">
                <a:ea typeface="+mn-lt"/>
                <a:cs typeface="+mn-lt"/>
              </a:rPr>
              <a:t>3, </a:t>
            </a:r>
            <a:r>
              <a:rPr lang="en-US" sz="2800" b="1" dirty="0">
                <a:ea typeface="+mn-lt"/>
                <a:cs typeface="+mn-lt"/>
              </a:rPr>
              <a:t>3.027</a:t>
            </a:r>
            <a:r>
              <a:rPr lang="en-US" sz="2800" dirty="0">
                <a:ea typeface="+mn-lt"/>
                <a:cs typeface="+mn-lt"/>
              </a:rPr>
              <a:t>, 2.929, </a:t>
            </a:r>
            <a:r>
              <a:rPr lang="en-US" sz="2800" b="1" dirty="0">
                <a:ea typeface="+mn-lt"/>
                <a:cs typeface="+mn-lt"/>
              </a:rPr>
              <a:t>3.291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3.291</a:t>
            </a:r>
            <a:r>
              <a:rPr lang="en-US" sz="2800" dirty="0">
                <a:ea typeface="+mn-lt"/>
                <a:cs typeface="+mn-lt"/>
              </a:rPr>
              <a:t>, 2.976, </a:t>
            </a:r>
            <a:r>
              <a:rPr lang="en-US" sz="2800" b="1" dirty="0">
                <a:ea typeface="+mn-lt"/>
                <a:cs typeface="+mn-lt"/>
              </a:rPr>
              <a:t>2.299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2.299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3.027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3.027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3.133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3.027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2.299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3.133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b="1" dirty="0">
                <a:ea typeface="+mn-lt"/>
                <a:cs typeface="+mn-lt"/>
              </a:rPr>
              <a:t>2.299</a:t>
            </a:r>
            <a:r>
              <a:rPr lang="en-US" sz="2800" dirty="0">
                <a:ea typeface="+mn-lt"/>
                <a:cs typeface="+mn-lt"/>
              </a:rPr>
              <a:t>, 3.178, </a:t>
            </a:r>
            <a:r>
              <a:rPr lang="en-US" sz="2800" b="1" dirty="0">
                <a:ea typeface="+mn-lt"/>
                <a:cs typeface="+mn-lt"/>
              </a:rPr>
              <a:t>3.133</a:t>
            </a:r>
            <a:endParaRPr lang="en-US" sz="2800" dirty="0">
              <a:cs typeface="Calibri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Bold values appear multiple times in resampling</a:t>
            </a:r>
            <a:endParaRPr lang="en-US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Original values 3.256, 3.071, 2.995, 2.658, 3.406, 2.817, and 3.21 do not appear at all in resampling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Now we calculate the mean of our values resampled with replacement 10000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7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6" name="Picture 6" descr="A histogram with &amp;#39;Bootstrapped mean values&amp;#39; on the x axis and &amp;#39;Frequency&amp;#39; on the y-axis. A red arrows to a point on the extreme left and right sides of the distribution.">
            <a:extLst>
              <a:ext uri="{FF2B5EF4-FFF2-40B4-BE49-F238E27FC236}">
                <a16:creationId xmlns:a16="http://schemas.microsoft.com/office/drawing/2014/main" id="{5A04B3EE-C579-4911-A6B7-FDEAD284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12" y="1112192"/>
            <a:ext cx="7976558" cy="57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Bootstrapping confidence intervals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Confidence intervals with bootstrapping:</a:t>
            </a:r>
            <a:endParaRPr lang="en-US" dirty="0">
              <a:cs typeface="Calibri"/>
            </a:endParaRPr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UCI: 3.1394706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LCI: 2.9003529</a:t>
            </a:r>
            <a:endParaRPr lang="en-US" dirty="0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Traditional confidence intervals:</a:t>
            </a:r>
            <a:endParaRPr lang="en-US" dirty="0"/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UCI: 3.1638125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LCI: 2.8964228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72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We can also use </a:t>
            </a:r>
            <a:r>
              <a:rPr lang="en-US" sz="3200" dirty="0" err="1">
                <a:ea typeface="+mn-lt"/>
                <a:cs typeface="+mn-lt"/>
              </a:rPr>
              <a:t>randomisation</a:t>
            </a:r>
            <a:r>
              <a:rPr lang="en-US" sz="3200" dirty="0">
                <a:ea typeface="+mn-lt"/>
                <a:cs typeface="+mn-lt"/>
              </a:rPr>
              <a:t> when a null distribution cannot be derived from the data.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endParaRPr lang="en-US" sz="3200" dirty="0">
              <a:cs typeface="Calibri"/>
            </a:endParaRPr>
          </a:p>
          <a:p>
            <a:pPr algn="l"/>
            <a:r>
              <a:rPr lang="en-US" sz="3200" dirty="0">
                <a:cs typeface="Calibri"/>
              </a:rPr>
              <a:t>Are fig trees randomly distributed across a sampling area?</a:t>
            </a:r>
          </a:p>
        </p:txBody>
      </p:sp>
      <p:pic>
        <p:nvPicPr>
          <p:cNvPr id="4" name="Picture 4" descr="Image of a large fig tree with writing on it. A man is standing and looking up at the crown of the tree.">
            <a:extLst>
              <a:ext uri="{FF2B5EF4-FFF2-40B4-BE49-F238E27FC236}">
                <a16:creationId xmlns:a16="http://schemas.microsoft.com/office/drawing/2014/main" id="{F89BE706-E060-40FB-8BBA-43606ADE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51" y="2226535"/>
            <a:ext cx="6294407" cy="36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8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D9A009-A180-4CA1-A07E-2A4A26F103B8}"/>
              </a:ext>
            </a:extLst>
          </p:cNvPr>
          <p:cNvGraphicFramePr>
            <a:graphicFrameLocks noGrp="1"/>
          </p:cNvGraphicFramePr>
          <p:nvPr/>
        </p:nvGraphicFramePr>
        <p:xfrm>
          <a:off x="747623" y="1688765"/>
          <a:ext cx="10642600" cy="373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904035161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3857358376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303702652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754275182"/>
                    </a:ext>
                  </a:extLst>
                </a:gridCol>
                <a:gridCol w="2128520">
                  <a:extLst>
                    <a:ext uri="{9D8B030D-6E8A-4147-A177-3AD203B41FA5}">
                      <a16:colId xmlns:a16="http://schemas.microsoft.com/office/drawing/2014/main" val="2459263364"/>
                    </a:ext>
                  </a:extLst>
                </a:gridCol>
              </a:tblGrid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Latitude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Longitude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Elevation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497382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718.2859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772300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664.8726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509850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652.8560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878124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663.6709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215696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653.3367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547455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T05A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28.29110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-113.1125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676.8889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9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the </a:t>
            </a:r>
            <a:r>
              <a:rPr lang="en-US" sz="4800" dirty="0" err="1">
                <a:ea typeface="+mj-lt"/>
                <a:cs typeface="+mj-lt"/>
              </a:rPr>
              <a:t>randomisation</a:t>
            </a:r>
            <a:r>
              <a:rPr lang="en-US" sz="4800" dirty="0">
                <a:ea typeface="+mj-lt"/>
                <a:cs typeface="+mj-lt"/>
              </a:rPr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22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Null distribution makes several assumptions about the data:</a:t>
            </a:r>
            <a:endParaRPr lang="en-US" dirty="0"/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Normal distribution</a:t>
            </a:r>
            <a:endParaRPr lang="en-US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Equality of variances</a:t>
            </a:r>
            <a:endParaRPr lang="en-US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When these assumptions are violated, we then need to apply a transformation of some sort to the data, or to use a different non-parametric approach to testing our null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8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pic>
        <p:nvPicPr>
          <p:cNvPr id="3" name="Picture 3" descr="A plot with &amp;#39;Longitude&amp;#39; on the x-axis and &amp;#39;Latitude&amp;#39; on the y-axis. A brown box is shown with black points inside of it representing the locations of trees.">
            <a:extLst>
              <a:ext uri="{FF2B5EF4-FFF2-40B4-BE49-F238E27FC236}">
                <a16:creationId xmlns:a16="http://schemas.microsoft.com/office/drawing/2014/main" id="{9FF6840F-10CA-4EE0-9A5E-94E1F0D2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49" y="950343"/>
            <a:ext cx="5848708" cy="58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>
                <a:ea typeface="+mn-lt"/>
                <a:cs typeface="+mn-lt"/>
              </a:rPr>
              <a:t>Are the trees randomly distributed in the brown box?</a:t>
            </a:r>
            <a:endParaRPr lang="en-US" b="1">
              <a:cs typeface="Calibri"/>
            </a:endParaRPr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Cannot </a:t>
            </a:r>
            <a:r>
              <a:rPr lang="en-US" sz="3200" dirty="0" err="1">
                <a:ea typeface="+mn-lt"/>
                <a:cs typeface="+mn-lt"/>
              </a:rPr>
              <a:t>randomise</a:t>
            </a:r>
            <a:r>
              <a:rPr lang="en-US" sz="3200" dirty="0">
                <a:ea typeface="+mn-lt"/>
                <a:cs typeface="+mn-lt"/>
              </a:rPr>
              <a:t> latitude and longitude coordinates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Want to compare actual tree distribution with randomly placed trees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Monte Carlo compares observed test statistic with one derived from theoretical null [1]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Use mean distance to nearest </a:t>
            </a:r>
            <a:r>
              <a:rPr lang="en-US" sz="3200" dirty="0" err="1">
                <a:ea typeface="+mn-lt"/>
                <a:cs typeface="+mn-lt"/>
              </a:rPr>
              <a:t>neighbour</a:t>
            </a:r>
            <a:r>
              <a:rPr lang="en-US" sz="3200" dirty="0">
                <a:ea typeface="+mn-lt"/>
                <a:cs typeface="+mn-lt"/>
              </a:rPr>
              <a:t> as a test statistic</a:t>
            </a:r>
          </a:p>
          <a:p>
            <a:pPr marL="457200" indent="-457200" algn="l">
              <a:buChar char="•"/>
            </a:pPr>
            <a:endParaRPr lang="en-US" sz="3200" dirty="0">
              <a:cs typeface="Calibri" panose="020F0502020204030204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1. Manly, B F J. 2007. </a:t>
            </a:r>
            <a:r>
              <a:rPr lang="en-US" i="1" dirty="0">
                <a:ea typeface="+mn-lt"/>
                <a:cs typeface="+mn-lt"/>
              </a:rPr>
              <a:t>Randomization, Bootstrap and Monte Carlo Methods in Biology</a:t>
            </a:r>
            <a:r>
              <a:rPr lang="en-US" dirty="0">
                <a:ea typeface="+mn-lt"/>
                <a:cs typeface="+mn-lt"/>
              </a:rPr>
              <a:t> (3rd ed.). Chapman &amp; Hall/CRC.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972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71" y="1201019"/>
            <a:ext cx="11415623" cy="558078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>
                <a:ea typeface="+mn-lt"/>
                <a:cs typeface="+mn-lt"/>
              </a:rPr>
              <a:t>Null Hypothesis:</a:t>
            </a:r>
            <a:r>
              <a:rPr lang="en-US" sz="3200" dirty="0">
                <a:ea typeface="+mn-lt"/>
                <a:cs typeface="+mn-lt"/>
              </a:rPr>
              <a:t> Mean nearest </a:t>
            </a:r>
            <a:r>
              <a:rPr lang="en-US" sz="3200" dirty="0" err="1">
                <a:ea typeface="+mn-lt"/>
                <a:cs typeface="+mn-lt"/>
              </a:rPr>
              <a:t>neighour</a:t>
            </a:r>
            <a:r>
              <a:rPr lang="en-US" sz="3200" dirty="0">
                <a:ea typeface="+mn-lt"/>
                <a:cs typeface="+mn-lt"/>
              </a:rPr>
              <a:t> distance for a focal tree in the observed data will not differ significantly from the mean nearest </a:t>
            </a:r>
            <a:r>
              <a:rPr lang="en-US" sz="3200" dirty="0" err="1">
                <a:ea typeface="+mn-lt"/>
                <a:cs typeface="+mn-lt"/>
              </a:rPr>
              <a:t>neighbour</a:t>
            </a:r>
            <a:r>
              <a:rPr lang="en-US" sz="3200" dirty="0">
                <a:ea typeface="+mn-lt"/>
                <a:cs typeface="+mn-lt"/>
              </a:rPr>
              <a:t> distance obtained from the same number of trees randomly distributed within the sampling area.</a:t>
            </a:r>
            <a:endParaRPr lang="en-US" dirty="0"/>
          </a:p>
          <a:p>
            <a:pPr algn="l"/>
            <a:endParaRPr lang="en-US"/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Randomly place 59 trees in the sampling area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Calculate mean nearest </a:t>
            </a:r>
            <a:r>
              <a:rPr lang="en-US" sz="3200" dirty="0" err="1">
                <a:ea typeface="+mn-lt"/>
                <a:cs typeface="+mn-lt"/>
              </a:rPr>
              <a:t>neighbour</a:t>
            </a:r>
            <a:r>
              <a:rPr lang="en-US" sz="3200" dirty="0">
                <a:ea typeface="+mn-lt"/>
                <a:cs typeface="+mn-lt"/>
              </a:rPr>
              <a:t> distance of random trees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Repeat steps 1 and 2 many times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Generate a null distribution of nearest neighbor distances</a:t>
            </a:r>
            <a:endParaRPr lang="en-US" dirty="0">
              <a:cs typeface="Calibri" panose="020F0502020204030204"/>
            </a:endParaRPr>
          </a:p>
          <a:p>
            <a:pPr marL="514350" indent="-514350" algn="l">
              <a:buAutoNum type="arabicPeriod"/>
            </a:pPr>
            <a:r>
              <a:rPr lang="en-US" sz="3200" dirty="0">
                <a:ea typeface="+mn-lt"/>
                <a:cs typeface="+mn-lt"/>
              </a:rPr>
              <a:t>Compare actual mean nearest </a:t>
            </a:r>
            <a:r>
              <a:rPr lang="en-US" sz="3200" dirty="0" err="1">
                <a:ea typeface="+mn-lt"/>
                <a:cs typeface="+mn-lt"/>
              </a:rPr>
              <a:t>neighbour</a:t>
            </a:r>
            <a:r>
              <a:rPr lang="en-US" sz="3200" dirty="0">
                <a:ea typeface="+mn-lt"/>
                <a:cs typeface="+mn-lt"/>
              </a:rPr>
              <a:t> distance will null distribution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363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pic>
        <p:nvPicPr>
          <p:cNvPr id="4" name="Picture 4" descr="A figure with 16 panels (four by four) showing a brown box in each panel. There are black points inside each brown box representing randomly placed trees.">
            <a:extLst>
              <a:ext uri="{FF2B5EF4-FFF2-40B4-BE49-F238E27FC236}">
                <a16:creationId xmlns:a16="http://schemas.microsoft.com/office/drawing/2014/main" id="{BA6B0F65-E0E8-4948-9B46-700790B8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8" y="950343"/>
            <a:ext cx="57768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Monte Carlo on spatial data</a:t>
            </a:r>
            <a:endParaRPr lang="en-US" dirty="0"/>
          </a:p>
        </p:txBody>
      </p:sp>
      <p:pic>
        <p:nvPicPr>
          <p:cNvPr id="3" name="Picture 4" descr="A histogram with &amp;#39;Mean tree nearest neighbour distance&amp;#39; on the x axis and &amp;#39;Frequency&amp;#39; on the y-axis. A black arrow points to a point in the middle of the distribution.">
            <a:extLst>
              <a:ext uri="{FF2B5EF4-FFF2-40B4-BE49-F238E27FC236}">
                <a16:creationId xmlns:a16="http://schemas.microsoft.com/office/drawing/2014/main" id="{DF06EA25-B6D4-42A9-9D12-7AC6C156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51" y="1040305"/>
            <a:ext cx="8105955" cy="58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the </a:t>
            </a:r>
            <a:r>
              <a:rPr lang="en-US" sz="4800" dirty="0" err="1">
                <a:ea typeface="+mj-lt"/>
                <a:cs typeface="+mj-lt"/>
              </a:rPr>
              <a:t>randomisation</a:t>
            </a:r>
            <a:r>
              <a:rPr lang="en-US" sz="4800" dirty="0">
                <a:ea typeface="+mj-lt"/>
                <a:cs typeface="+mj-lt"/>
              </a:rPr>
              <a:t>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22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>
                <a:ea typeface="+mn-lt"/>
                <a:cs typeface="+mn-lt"/>
              </a:rPr>
              <a:t>If the ordering of the data we collected was actually random, then what is the probability of getting a test statistic as or more extreme than the one that we actually did?</a:t>
            </a:r>
            <a:endParaRPr lang="en-US" b="1" dirty="0"/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Build the null distribution by </a:t>
            </a:r>
            <a:r>
              <a:rPr lang="en-US" sz="3200" dirty="0" err="1">
                <a:ea typeface="+mn-lt"/>
                <a:cs typeface="+mn-lt"/>
              </a:rPr>
              <a:t>randomising</a:t>
            </a:r>
            <a:r>
              <a:rPr lang="en-US" sz="3200" dirty="0">
                <a:ea typeface="+mn-lt"/>
                <a:cs typeface="+mn-lt"/>
              </a:rPr>
              <a:t> our data in some useful way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Conceptually, most students actually find </a:t>
            </a:r>
            <a:r>
              <a:rPr lang="en-US" sz="3200" dirty="0" err="1">
                <a:ea typeface="+mn-lt"/>
                <a:cs typeface="+mn-lt"/>
              </a:rPr>
              <a:t>randomisation</a:t>
            </a:r>
            <a:r>
              <a:rPr lang="en-US" sz="3200" dirty="0">
                <a:ea typeface="+mn-lt"/>
                <a:cs typeface="+mn-lt"/>
              </a:rPr>
              <a:t> methods easier to understand </a:t>
            </a:r>
            <a:endParaRPr lang="en-US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More challenging to implement in practice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86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16" y="6233094"/>
            <a:ext cx="11415623" cy="5487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Two fig wasps with (relatively) short ovipositors</a:t>
            </a:r>
            <a:endParaRPr lang="en-US" dirty="0"/>
          </a:p>
          <a:p>
            <a:pPr algn="l"/>
            <a:endParaRPr lang="en-US" sz="3200" b="1" dirty="0">
              <a:cs typeface="Calibri" panose="020F0502020204030204"/>
            </a:endParaRPr>
          </a:p>
        </p:txBody>
      </p:sp>
      <p:pic>
        <p:nvPicPr>
          <p:cNvPr id="4" name="Picture 4" descr="A two panel image showing two fig wasps, one labelled &amp;#39;SO1&amp;#39; and the other labelled &amp;#39;SO2&amp;#39;. Both are roughly 3 mm in length according to the scale bar.">
            <a:extLst>
              <a:ext uri="{FF2B5EF4-FFF2-40B4-BE49-F238E27FC236}">
                <a16:creationId xmlns:a16="http://schemas.microsoft.com/office/drawing/2014/main" id="{862C870C-6BA7-4608-822B-4B3AC6BC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66" y="1335376"/>
            <a:ext cx="9428671" cy="45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9F3BB3-75B6-4291-90F3-0D443BCFD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76775"/>
              </p:ext>
            </p:extLst>
          </p:nvPr>
        </p:nvGraphicFramePr>
        <p:xfrm>
          <a:off x="2251655" y="1423646"/>
          <a:ext cx="7588837" cy="478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val="3985409969"/>
                    </a:ext>
                  </a:extLst>
                </a:gridCol>
                <a:gridCol w="4860877">
                  <a:extLst>
                    <a:ext uri="{9D8B030D-6E8A-4147-A177-3AD203B41FA5}">
                      <a16:colId xmlns:a16="http://schemas.microsoft.com/office/drawing/2014/main" val="3220977720"/>
                    </a:ext>
                  </a:extLst>
                </a:gridCol>
              </a:tblGrid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Ovipositor length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751304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3.256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096945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3.133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7668131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3.071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116279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2.299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829167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2.995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610465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2.929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730103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3.291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148513"/>
                  </a:ext>
                </a:extLst>
              </a:tr>
              <a:tr h="5312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SO1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2.658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36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3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560453"/>
            <a:ext cx="11415623" cy="522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Standard approach would be to use a two sample t-test:</a:t>
            </a:r>
            <a:endParaRPr lang="en-US" dirty="0"/>
          </a:p>
          <a:p>
            <a:pPr marL="457200" indent="-457200" algn="l">
              <a:buChar char="•"/>
            </a:pPr>
            <a:r>
              <a:rPr lang="en-US" sz="3200" b="1" dirty="0">
                <a:ea typeface="+mn-lt"/>
                <a:cs typeface="+mn-lt"/>
              </a:rPr>
              <a:t>Null hypothesis:</a:t>
            </a:r>
            <a:r>
              <a:rPr lang="en-US" sz="3200" dirty="0">
                <a:ea typeface="+mn-lt"/>
                <a:cs typeface="+mn-lt"/>
              </a:rPr>
              <a:t> the two means are the same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b="1" dirty="0">
                <a:ea typeface="+mn-lt"/>
                <a:cs typeface="+mn-lt"/>
              </a:rPr>
              <a:t>Alternative hypothesis:</a:t>
            </a:r>
            <a:r>
              <a:rPr lang="en-US" sz="3200" dirty="0">
                <a:ea typeface="+mn-lt"/>
                <a:cs typeface="+mn-lt"/>
              </a:rPr>
              <a:t> the two means are not the same (two-sided)</a:t>
            </a:r>
            <a:endParaRPr lang="en-US" dirty="0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Check t-test assumptions:</a:t>
            </a:r>
            <a:endParaRPr lang="en-US" dirty="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Data are normally distributed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Both samples have similar variances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If data are not normally distributed, use a Mann Whitney test instead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864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94" y="1086001"/>
            <a:ext cx="11415623" cy="572455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Calculate the t-statistic</a:t>
            </a:r>
            <a:endParaRPr lang="en-US" dirty="0"/>
          </a:p>
          <a:p>
            <a:pPr algn="l"/>
            <a:endParaRPr lang="en-US" sz="3200" dirty="0">
              <a:cs typeface="Calibri" panose="020F0502020204030204"/>
            </a:endParaRPr>
          </a:p>
          <a:p>
            <a:pPr algn="l"/>
            <a:endParaRPr lang="en-US" sz="3200" dirty="0">
              <a:cs typeface="Calibri" panose="020F0502020204030204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The </a:t>
            </a:r>
            <a:r>
              <a:rPr lang="en-US" sz="3200" dirty="0" err="1">
                <a:ea typeface="+mn-lt"/>
                <a:cs typeface="+mn-lt"/>
              </a:rPr>
              <a:t>s</a:t>
            </a:r>
            <a:r>
              <a:rPr lang="en-US" sz="3200" baseline="-25000" dirty="0" err="1">
                <a:ea typeface="+mn-lt"/>
                <a:cs typeface="+mn-lt"/>
              </a:rPr>
              <a:t>p</a:t>
            </a:r>
            <a:r>
              <a:rPr lang="en-US" sz="3200" dirty="0">
                <a:ea typeface="+mn-lt"/>
                <a:cs typeface="+mn-lt"/>
              </a:rPr>
              <a:t> is just being used as a short-hand to indicate the pooled standard deviation,</a:t>
            </a:r>
            <a:endParaRPr lang="en-US" dirty="0"/>
          </a:p>
          <a:p>
            <a:pPr algn="l"/>
            <a:endParaRPr lang="en-US" sz="3200" dirty="0">
              <a:cs typeface="Calibri" panose="020F0502020204030204"/>
            </a:endParaRPr>
          </a:p>
          <a:p>
            <a:pPr algn="l"/>
            <a:endParaRPr lang="en-US" sz="3200" dirty="0">
              <a:cs typeface="Calibri" panose="020F0502020204030204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Values of n1 and n2 are the sample sizes for SO1 (17) and SO2 (15), respectively, and s</a:t>
            </a:r>
            <a:r>
              <a:rPr lang="en-US" sz="3200" baseline="30000" dirty="0">
                <a:ea typeface="+mn-lt"/>
                <a:cs typeface="+mn-lt"/>
              </a:rPr>
              <a:t>2</a:t>
            </a:r>
            <a:r>
              <a:rPr lang="en-US" sz="3200" baseline="-25000" dirty="0">
                <a:ea typeface="+mn-lt"/>
                <a:cs typeface="+mn-lt"/>
              </a:rPr>
              <a:t>1</a:t>
            </a:r>
            <a:r>
              <a:rPr lang="en-US" sz="3200" dirty="0">
                <a:ea typeface="+mn-lt"/>
                <a:cs typeface="+mn-lt"/>
              </a:rPr>
              <a:t> and s</a:t>
            </a:r>
            <a:r>
              <a:rPr lang="en-US" sz="3200" baseline="30000" dirty="0">
                <a:ea typeface="+mn-lt"/>
                <a:cs typeface="+mn-lt"/>
              </a:rPr>
              <a:t>2</a:t>
            </a:r>
            <a:r>
              <a:rPr lang="en-US" sz="3200" baseline="-25000" dirty="0">
                <a:ea typeface="+mn-lt"/>
                <a:cs typeface="+mn-lt"/>
              </a:rPr>
              <a:t>2</a:t>
            </a:r>
            <a:r>
              <a:rPr lang="en-US" sz="3200" dirty="0">
                <a:ea typeface="+mn-lt"/>
                <a:cs typeface="+mn-lt"/>
              </a:rPr>
              <a:t> are the sample variances for SO1 and SO2, respectively.</a:t>
            </a:r>
            <a:endParaRPr lang="en-US">
              <a:cs typeface="Calibri"/>
            </a:endParaRPr>
          </a:p>
          <a:p>
            <a:pPr algn="l"/>
            <a:endParaRPr lang="en-US" sz="3200" dirty="0">
              <a:cs typeface="Calibri" panose="020F0502020204030204"/>
            </a:endParaRPr>
          </a:p>
          <a:p>
            <a:pPr algn="l"/>
            <a:endParaRPr lang="en-US" sz="3200" dirty="0">
              <a:cs typeface="Calibri" panose="020F0502020204030204"/>
            </a:endParaRPr>
          </a:p>
        </p:txBody>
      </p:sp>
      <p:pic>
        <p:nvPicPr>
          <p:cNvPr id="4" name="Picture 4" descr="Equation of the t score.">
            <a:extLst>
              <a:ext uri="{FF2B5EF4-FFF2-40B4-BE49-F238E27FC236}">
                <a16:creationId xmlns:a16="http://schemas.microsoft.com/office/drawing/2014/main" id="{37E7C80E-ED65-48AA-9F11-8B9FB35F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500" y="1949390"/>
            <a:ext cx="4913641" cy="932012"/>
          </a:xfrm>
          <a:prstGeom prst="rect">
            <a:avLst/>
          </a:prstGeom>
        </p:spPr>
      </p:pic>
      <p:pic>
        <p:nvPicPr>
          <p:cNvPr id="5" name="Picture 5" descr="Equation showing the pooled standard deviation.">
            <a:extLst>
              <a:ext uri="{FF2B5EF4-FFF2-40B4-BE49-F238E27FC236}">
                <a16:creationId xmlns:a16="http://schemas.microsoft.com/office/drawing/2014/main" id="{D7B174B5-4061-4C36-8F05-6280983C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75" y="3948201"/>
            <a:ext cx="4758725" cy="1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An instructive example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8" y="1488566"/>
            <a:ext cx="11415623" cy="52213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Mean ovipositor lengths:</a:t>
            </a:r>
            <a:endParaRPr lang="en-US" dirty="0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SO1: 3.0301176 mm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SO2: 2.8448667 mm</a:t>
            </a:r>
            <a:endParaRPr lang="en-US" dirty="0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Calculate our t-statistic, then get p-value with critical value table or SPSS:</a:t>
            </a:r>
            <a:endParaRPr lang="en-US" dirty="0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t-statistic (30 df): 2.4190497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p-value: 0.0218352</a:t>
            </a:r>
            <a:endParaRPr lang="en-US" dirty="0">
              <a:cs typeface="Calibri" panose="020F0502020204030204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Hence, we would reject our null hypothesis and conclude that the difference between the group means is statistically significant.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Randomisation</vt:lpstr>
      <vt:lpstr>Introduction to the randomisation approach</vt:lpstr>
      <vt:lpstr>Introduction to the randomisation approach</vt:lpstr>
      <vt:lpstr>Introduction to the randomisation approach</vt:lpstr>
      <vt:lpstr>An instructive example</vt:lpstr>
      <vt:lpstr>An instructive example</vt:lpstr>
      <vt:lpstr>An instructive example</vt:lpstr>
      <vt:lpstr>An instructive example</vt:lpstr>
      <vt:lpstr>An instructive example</vt:lpstr>
      <vt:lpstr>An instructive example</vt:lpstr>
      <vt:lpstr>An instructive example</vt:lpstr>
      <vt:lpstr>An instructive example</vt:lpstr>
      <vt:lpstr>Randomisation is a general tool</vt:lpstr>
      <vt:lpstr>Randomisation is a general tool</vt:lpstr>
      <vt:lpstr>Randomisation is a general tool</vt:lpstr>
      <vt:lpstr>Randomisation is a general tool</vt:lpstr>
      <vt:lpstr>Randomisation is a general tool</vt:lpstr>
      <vt:lpstr>Introduction to the randomisation approach</vt:lpstr>
      <vt:lpstr>Assumptions of randomisation tests</vt:lpstr>
      <vt:lpstr>Assumptions of randomisation tests</vt:lpstr>
      <vt:lpstr>Bootstrapping confidence intervals</vt:lpstr>
      <vt:lpstr>Bootstrapping confidence intervals</vt:lpstr>
      <vt:lpstr>Bootstrapping confidence intervals</vt:lpstr>
      <vt:lpstr>Bootstrapping confidence intervals</vt:lpstr>
      <vt:lpstr>Bootstrapping confidence intervals</vt:lpstr>
      <vt:lpstr>Bootstrapping confidence intervals</vt:lpstr>
      <vt:lpstr>Bootstrapping confidence intervals</vt:lpstr>
      <vt:lpstr>Monte Carlo on spatial data</vt:lpstr>
      <vt:lpstr>Monte Carlo on spatial data</vt:lpstr>
      <vt:lpstr>Monte Carlo on spatial data</vt:lpstr>
      <vt:lpstr>Monte Carlo on spatial data</vt:lpstr>
      <vt:lpstr>Monte Carlo on spatial data</vt:lpstr>
      <vt:lpstr>Monte Carlo on spatial data</vt:lpstr>
      <vt:lpstr>Monte Carlo on spatial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721</cp:revision>
  <dcterms:created xsi:type="dcterms:W3CDTF">2021-03-06T19:26:31Z</dcterms:created>
  <dcterms:modified xsi:type="dcterms:W3CDTF">2026-04-18T16:59:09Z</dcterms:modified>
</cp:coreProperties>
</file>