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5A661-7458-0799-1077-40CBEC5DFBDD}" v="13" dt="2026-04-18T17:00:30.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Duthie" userId="S::ad78@stir.ac.uk::91f2dfe8-4ab1-472c-bdc2-755eae2f61cc" providerId="AD" clId="Web-{33C5A661-7458-0799-1077-40CBEC5DFBDD}"/>
    <pc:docChg chg="addSld delSld modSld sldOrd">
      <pc:chgData name="Brad Duthie" userId="S::ad78@stir.ac.uk::91f2dfe8-4ab1-472c-bdc2-755eae2f61cc" providerId="AD" clId="Web-{33C5A661-7458-0799-1077-40CBEC5DFBDD}" dt="2026-04-18T17:00:30.535" v="12"/>
      <pc:docMkLst>
        <pc:docMk/>
      </pc:docMkLst>
      <pc:sldChg chg="del">
        <pc:chgData name="Brad Duthie" userId="S::ad78@stir.ac.uk::91f2dfe8-4ab1-472c-bdc2-755eae2f61cc" providerId="AD" clId="Web-{33C5A661-7458-0799-1077-40CBEC5DFBDD}" dt="2026-04-18T17:00:10.988" v="11"/>
        <pc:sldMkLst>
          <pc:docMk/>
          <pc:sldMk cId="1606969084" sldId="274"/>
        </pc:sldMkLst>
      </pc:sldChg>
      <pc:sldChg chg="del">
        <pc:chgData name="Brad Duthie" userId="S::ad78@stir.ac.uk::91f2dfe8-4ab1-472c-bdc2-755eae2f61cc" providerId="AD" clId="Web-{33C5A661-7458-0799-1077-40CBEC5DFBDD}" dt="2026-04-18T17:00:10.988" v="10"/>
        <pc:sldMkLst>
          <pc:docMk/>
          <pc:sldMk cId="27849332" sldId="275"/>
        </pc:sldMkLst>
      </pc:sldChg>
      <pc:sldChg chg="del">
        <pc:chgData name="Brad Duthie" userId="S::ad78@stir.ac.uk::91f2dfe8-4ab1-472c-bdc2-755eae2f61cc" providerId="AD" clId="Web-{33C5A661-7458-0799-1077-40CBEC5DFBDD}" dt="2026-04-18T17:00:30.535" v="12"/>
        <pc:sldMkLst>
          <pc:docMk/>
          <pc:sldMk cId="560938833" sldId="287"/>
        </pc:sldMkLst>
      </pc:sldChg>
      <pc:sldChg chg="delSp modSp new ord">
        <pc:chgData name="Brad Duthie" userId="S::ad78@stir.ac.uk::91f2dfe8-4ab1-472c-bdc2-755eae2f61cc" providerId="AD" clId="Web-{33C5A661-7458-0799-1077-40CBEC5DFBDD}" dt="2026-04-18T17:00:01.019" v="9"/>
        <pc:sldMkLst>
          <pc:docMk/>
          <pc:sldMk cId="1103964951" sldId="288"/>
        </pc:sldMkLst>
        <pc:spChg chg="mod">
          <ac:chgData name="Brad Duthie" userId="S::ad78@stir.ac.uk::91f2dfe8-4ab1-472c-bdc2-755eae2f61cc" providerId="AD" clId="Web-{33C5A661-7458-0799-1077-40CBEC5DFBDD}" dt="2026-04-18T16:59:58.753" v="8" actId="20577"/>
          <ac:spMkLst>
            <pc:docMk/>
            <pc:sldMk cId="1103964951" sldId="288"/>
            <ac:spMk id="2" creationId="{E5B08251-2CAB-01E4-D4C9-673284712D7C}"/>
          </ac:spMkLst>
        </pc:spChg>
        <pc:spChg chg="del">
          <ac:chgData name="Brad Duthie" userId="S::ad78@stir.ac.uk::91f2dfe8-4ab1-472c-bdc2-755eae2f61cc" providerId="AD" clId="Web-{33C5A661-7458-0799-1077-40CBEC5DFBDD}" dt="2026-04-18T16:59:53.925" v="7"/>
          <ac:spMkLst>
            <pc:docMk/>
            <pc:sldMk cId="1103964951" sldId="288"/>
            <ac:spMk id="3" creationId="{AE132373-2BD8-2A25-D7C0-E4DF0892DA88}"/>
          </ac:spMkLst>
        </pc:spChg>
      </pc:sldChg>
    </pc:docChg>
  </pc:docChgLst>
  <pc:docChgLst>
    <pc:chgData name="Brad Duthie" userId="S::ad78@stir.ac.uk::91f2dfe8-4ab1-472c-bdc2-755eae2f61cc" providerId="AD" clId="Web-{17AACB29-C513-66B8-7EAB-FFCEF8F3B40D}"/>
    <pc:docChg chg="addSld delSld modSld sldOrd">
      <pc:chgData name="Brad Duthie" userId="S::ad78@stir.ac.uk::91f2dfe8-4ab1-472c-bdc2-755eae2f61cc" providerId="AD" clId="Web-{17AACB29-C513-66B8-7EAB-FFCEF8F3B40D}" dt="2026-04-05T20:38:47.994" v="390" actId="20577"/>
      <pc:docMkLst>
        <pc:docMk/>
      </pc:docMkLst>
      <pc:sldChg chg="modSp new">
        <pc:chgData name="Brad Duthie" userId="S::ad78@stir.ac.uk::91f2dfe8-4ab1-472c-bdc2-755eae2f61cc" providerId="AD" clId="Web-{17AACB29-C513-66B8-7EAB-FFCEF8F3B40D}" dt="2026-04-05T20:16:48.782" v="105" actId="20577"/>
        <pc:sldMkLst>
          <pc:docMk/>
          <pc:sldMk cId="1606969084" sldId="274"/>
        </pc:sldMkLst>
        <pc:spChg chg="mod">
          <ac:chgData name="Brad Duthie" userId="S::ad78@stir.ac.uk::91f2dfe8-4ab1-472c-bdc2-755eae2f61cc" providerId="AD" clId="Web-{17AACB29-C513-66B8-7EAB-FFCEF8F3B40D}" dt="2026-04-05T20:14:16.061" v="4" actId="20577"/>
          <ac:spMkLst>
            <pc:docMk/>
            <pc:sldMk cId="1606969084" sldId="274"/>
            <ac:spMk id="2" creationId="{2FC41F11-7CD8-5802-F90F-6C7292AC2D80}"/>
          </ac:spMkLst>
        </pc:spChg>
        <pc:spChg chg="mod">
          <ac:chgData name="Brad Duthie" userId="S::ad78@stir.ac.uk::91f2dfe8-4ab1-472c-bdc2-755eae2f61cc" providerId="AD" clId="Web-{17AACB29-C513-66B8-7EAB-FFCEF8F3B40D}" dt="2026-04-05T20:16:48.782" v="105" actId="20577"/>
          <ac:spMkLst>
            <pc:docMk/>
            <pc:sldMk cId="1606969084" sldId="274"/>
            <ac:spMk id="3" creationId="{1888D6EB-4045-6FA1-2C4F-46F06051E132}"/>
          </ac:spMkLst>
        </pc:spChg>
      </pc:sldChg>
      <pc:sldChg chg="modSp add replId">
        <pc:chgData name="Brad Duthie" userId="S::ad78@stir.ac.uk::91f2dfe8-4ab1-472c-bdc2-755eae2f61cc" providerId="AD" clId="Web-{17AACB29-C513-66B8-7EAB-FFCEF8F3B40D}" dt="2026-04-05T20:16:37.313" v="101" actId="20577"/>
        <pc:sldMkLst>
          <pc:docMk/>
          <pc:sldMk cId="27849332" sldId="275"/>
        </pc:sldMkLst>
        <pc:spChg chg="mod">
          <ac:chgData name="Brad Duthie" userId="S::ad78@stir.ac.uk::91f2dfe8-4ab1-472c-bdc2-755eae2f61cc" providerId="AD" clId="Web-{17AACB29-C513-66B8-7EAB-FFCEF8F3B40D}" dt="2026-04-05T20:16:37.313" v="101" actId="20577"/>
          <ac:spMkLst>
            <pc:docMk/>
            <pc:sldMk cId="27849332" sldId="275"/>
            <ac:spMk id="3" creationId="{493AA739-537E-6BDA-0883-CEE092347B96}"/>
          </ac:spMkLst>
        </pc:spChg>
      </pc:sldChg>
      <pc:sldChg chg="addSp modSp add replId">
        <pc:chgData name="Brad Duthie" userId="S::ad78@stir.ac.uk::91f2dfe8-4ab1-472c-bdc2-755eae2f61cc" providerId="AD" clId="Web-{17AACB29-C513-66B8-7EAB-FFCEF8F3B40D}" dt="2026-04-05T20:19:50.851" v="185"/>
        <pc:sldMkLst>
          <pc:docMk/>
          <pc:sldMk cId="3410037052" sldId="276"/>
        </pc:sldMkLst>
        <pc:spChg chg="mod">
          <ac:chgData name="Brad Duthie" userId="S::ad78@stir.ac.uk::91f2dfe8-4ab1-472c-bdc2-755eae2f61cc" providerId="AD" clId="Web-{17AACB29-C513-66B8-7EAB-FFCEF8F3B40D}" dt="2026-04-05T20:18:01.769" v="157" actId="1076"/>
          <ac:spMkLst>
            <pc:docMk/>
            <pc:sldMk cId="3410037052" sldId="276"/>
            <ac:spMk id="2" creationId="{00A13641-A504-8F72-305B-E940ADD7CDD5}"/>
          </ac:spMkLst>
        </pc:spChg>
        <pc:spChg chg="mod">
          <ac:chgData name="Brad Duthie" userId="S::ad78@stir.ac.uk::91f2dfe8-4ab1-472c-bdc2-755eae2f61cc" providerId="AD" clId="Web-{17AACB29-C513-66B8-7EAB-FFCEF8F3B40D}" dt="2026-04-05T20:18:03.910" v="158" actId="1076"/>
          <ac:spMkLst>
            <pc:docMk/>
            <pc:sldMk cId="3410037052" sldId="276"/>
            <ac:spMk id="3" creationId="{193DB6A6-8AB2-6B88-F592-1FE024A69CBE}"/>
          </ac:spMkLst>
        </pc:spChg>
        <pc:spChg chg="add mod">
          <ac:chgData name="Brad Duthie" userId="S::ad78@stir.ac.uk::91f2dfe8-4ab1-472c-bdc2-755eae2f61cc" providerId="AD" clId="Web-{17AACB29-C513-66B8-7EAB-FFCEF8F3B40D}" dt="2026-04-05T20:18:34.599" v="177" actId="20577"/>
          <ac:spMkLst>
            <pc:docMk/>
            <pc:sldMk cId="3410037052" sldId="276"/>
            <ac:spMk id="5" creationId="{D10A5ED9-B1DB-11AC-D571-6089FC54CEF1}"/>
          </ac:spMkLst>
        </pc:spChg>
        <pc:picChg chg="add mod">
          <ac:chgData name="Brad Duthie" userId="S::ad78@stir.ac.uk::91f2dfe8-4ab1-472c-bdc2-755eae2f61cc" providerId="AD" clId="Web-{17AACB29-C513-66B8-7EAB-FFCEF8F3B40D}" dt="2026-04-05T20:19:50.851" v="185"/>
          <ac:picMkLst>
            <pc:docMk/>
            <pc:sldMk cId="3410037052" sldId="276"/>
            <ac:picMk id="6" creationId="{7EB2B611-5242-9835-424E-BA17C2FB01D0}"/>
          </ac:picMkLst>
        </pc:picChg>
      </pc:sldChg>
      <pc:sldChg chg="addSp delSp modSp add replId">
        <pc:chgData name="Brad Duthie" userId="S::ad78@stir.ac.uk::91f2dfe8-4ab1-472c-bdc2-755eae2f61cc" providerId="AD" clId="Web-{17AACB29-C513-66B8-7EAB-FFCEF8F3B40D}" dt="2026-04-05T20:22:55.257" v="210"/>
        <pc:sldMkLst>
          <pc:docMk/>
          <pc:sldMk cId="1169617683" sldId="277"/>
        </pc:sldMkLst>
        <pc:spChg chg="mod">
          <ac:chgData name="Brad Duthie" userId="S::ad78@stir.ac.uk::91f2dfe8-4ab1-472c-bdc2-755eae2f61cc" providerId="AD" clId="Web-{17AACB29-C513-66B8-7EAB-FFCEF8F3B40D}" dt="2026-04-05T20:21:46.027" v="198" actId="1076"/>
          <ac:spMkLst>
            <pc:docMk/>
            <pc:sldMk cId="1169617683" sldId="277"/>
            <ac:spMk id="2" creationId="{C4E1DC87-3F76-9491-0471-8B94E971DCE2}"/>
          </ac:spMkLst>
        </pc:spChg>
        <pc:picChg chg="add mod">
          <ac:chgData name="Brad Duthie" userId="S::ad78@stir.ac.uk::91f2dfe8-4ab1-472c-bdc2-755eae2f61cc" providerId="AD" clId="Web-{17AACB29-C513-66B8-7EAB-FFCEF8F3B40D}" dt="2026-04-05T20:22:55.257" v="210"/>
          <ac:picMkLst>
            <pc:docMk/>
            <pc:sldMk cId="1169617683" sldId="277"/>
            <ac:picMk id="8" creationId="{1744ECA9-16E5-10C8-AD3F-784B66EE03D6}"/>
          </ac:picMkLst>
        </pc:picChg>
      </pc:sldChg>
      <pc:sldChg chg="addSp delSp modSp add ord replId">
        <pc:chgData name="Brad Duthie" userId="S::ad78@stir.ac.uk::91f2dfe8-4ab1-472c-bdc2-755eae2f61cc" providerId="AD" clId="Web-{17AACB29-C513-66B8-7EAB-FFCEF8F3B40D}" dt="2026-04-05T20:25:02.454" v="250" actId="14100"/>
        <pc:sldMkLst>
          <pc:docMk/>
          <pc:sldMk cId="437961182" sldId="278"/>
        </pc:sldMkLst>
        <pc:spChg chg="mod">
          <ac:chgData name="Brad Duthie" userId="S::ad78@stir.ac.uk::91f2dfe8-4ab1-472c-bdc2-755eae2f61cc" providerId="AD" clId="Web-{17AACB29-C513-66B8-7EAB-FFCEF8F3B40D}" dt="2026-04-05T20:23:29.526" v="238" actId="20577"/>
          <ac:spMkLst>
            <pc:docMk/>
            <pc:sldMk cId="437961182" sldId="278"/>
            <ac:spMk id="3" creationId="{C11E2BAE-F804-0E7C-BA1C-A80B643857A4}"/>
          </ac:spMkLst>
        </pc:spChg>
        <pc:spChg chg="mod">
          <ac:chgData name="Brad Duthie" userId="S::ad78@stir.ac.uk::91f2dfe8-4ab1-472c-bdc2-755eae2f61cc" providerId="AD" clId="Web-{17AACB29-C513-66B8-7EAB-FFCEF8F3B40D}" dt="2026-04-05T20:23:56.794" v="241" actId="20577"/>
          <ac:spMkLst>
            <pc:docMk/>
            <pc:sldMk cId="437961182" sldId="278"/>
            <ac:spMk id="5" creationId="{3EB0D887-A47F-0B86-01C7-5250A6984FEE}"/>
          </ac:spMkLst>
        </pc:spChg>
        <pc:picChg chg="add mod">
          <ac:chgData name="Brad Duthie" userId="S::ad78@stir.ac.uk::91f2dfe8-4ab1-472c-bdc2-755eae2f61cc" providerId="AD" clId="Web-{17AACB29-C513-66B8-7EAB-FFCEF8F3B40D}" dt="2026-04-05T20:25:02.454" v="250" actId="14100"/>
          <ac:picMkLst>
            <pc:docMk/>
            <pc:sldMk cId="437961182" sldId="278"/>
            <ac:picMk id="4" creationId="{A7554A35-1D6C-03AD-C47D-0CA3550D709C}"/>
          </ac:picMkLst>
        </pc:picChg>
      </pc:sldChg>
      <pc:sldChg chg="addSp delSp modSp add ord replId">
        <pc:chgData name="Brad Duthie" userId="S::ad78@stir.ac.uk::91f2dfe8-4ab1-472c-bdc2-755eae2f61cc" providerId="AD" clId="Web-{17AACB29-C513-66B8-7EAB-FFCEF8F3B40D}" dt="2026-04-05T20:26:39.114" v="264" actId="14100"/>
        <pc:sldMkLst>
          <pc:docMk/>
          <pc:sldMk cId="275888942" sldId="279"/>
        </pc:sldMkLst>
        <pc:picChg chg="add mod">
          <ac:chgData name="Brad Duthie" userId="S::ad78@stir.ac.uk::91f2dfe8-4ab1-472c-bdc2-755eae2f61cc" providerId="AD" clId="Web-{17AACB29-C513-66B8-7EAB-FFCEF8F3B40D}" dt="2026-04-05T20:26:39.114" v="264" actId="14100"/>
          <ac:picMkLst>
            <pc:docMk/>
            <pc:sldMk cId="275888942" sldId="279"/>
            <ac:picMk id="3" creationId="{07E9FD1C-7CDA-4848-4F5A-13832379750F}"/>
          </ac:picMkLst>
        </pc:picChg>
      </pc:sldChg>
      <pc:sldChg chg="addSp delSp modSp add ord replId">
        <pc:chgData name="Brad Duthie" userId="S::ad78@stir.ac.uk::91f2dfe8-4ab1-472c-bdc2-755eae2f61cc" providerId="AD" clId="Web-{17AACB29-C513-66B8-7EAB-FFCEF8F3B40D}" dt="2026-04-05T20:29:48.054" v="289" actId="20577"/>
        <pc:sldMkLst>
          <pc:docMk/>
          <pc:sldMk cId="615322911" sldId="280"/>
        </pc:sldMkLst>
        <pc:spChg chg="mod">
          <ac:chgData name="Brad Duthie" userId="S::ad78@stir.ac.uk::91f2dfe8-4ab1-472c-bdc2-755eae2f61cc" providerId="AD" clId="Web-{17AACB29-C513-66B8-7EAB-FFCEF8F3B40D}" dt="2026-04-05T20:29:16.038" v="284" actId="20577"/>
          <ac:spMkLst>
            <pc:docMk/>
            <pc:sldMk cId="615322911" sldId="280"/>
            <ac:spMk id="3" creationId="{61560690-52AA-8128-4675-4A69174909D3}"/>
          </ac:spMkLst>
        </pc:spChg>
        <pc:spChg chg="mod">
          <ac:chgData name="Brad Duthie" userId="S::ad78@stir.ac.uk::91f2dfe8-4ab1-472c-bdc2-755eae2f61cc" providerId="AD" clId="Web-{17AACB29-C513-66B8-7EAB-FFCEF8F3B40D}" dt="2026-04-05T20:29:48.054" v="289" actId="20577"/>
          <ac:spMkLst>
            <pc:docMk/>
            <pc:sldMk cId="615322911" sldId="280"/>
            <ac:spMk id="5" creationId="{74037653-2D68-80B5-05EA-E5833CFF9EC9}"/>
          </ac:spMkLst>
        </pc:spChg>
        <pc:picChg chg="add mod">
          <ac:chgData name="Brad Duthie" userId="S::ad78@stir.ac.uk::91f2dfe8-4ab1-472c-bdc2-755eae2f61cc" providerId="AD" clId="Web-{17AACB29-C513-66B8-7EAB-FFCEF8F3B40D}" dt="2026-04-05T20:29:18.616" v="285" actId="1076"/>
          <ac:picMkLst>
            <pc:docMk/>
            <pc:sldMk cId="615322911" sldId="280"/>
            <ac:picMk id="6" creationId="{FA792362-A373-42A6-4F2D-EA96E4C3C769}"/>
          </ac:picMkLst>
        </pc:picChg>
      </pc:sldChg>
      <pc:sldChg chg="addSp delSp modSp add ord replId">
        <pc:chgData name="Brad Duthie" userId="S::ad78@stir.ac.uk::91f2dfe8-4ab1-472c-bdc2-755eae2f61cc" providerId="AD" clId="Web-{17AACB29-C513-66B8-7EAB-FFCEF8F3B40D}" dt="2026-04-05T20:31:51.788" v="307"/>
        <pc:sldMkLst>
          <pc:docMk/>
          <pc:sldMk cId="3383699482" sldId="281"/>
        </pc:sldMkLst>
        <pc:picChg chg="add mod">
          <ac:chgData name="Brad Duthie" userId="S::ad78@stir.ac.uk::91f2dfe8-4ab1-472c-bdc2-755eae2f61cc" providerId="AD" clId="Web-{17AACB29-C513-66B8-7EAB-FFCEF8F3B40D}" dt="2026-04-05T20:31:51.788" v="307"/>
          <ac:picMkLst>
            <pc:docMk/>
            <pc:sldMk cId="3383699482" sldId="281"/>
            <ac:picMk id="4" creationId="{B9197AB6-C73C-5B8D-6EA4-1C8BF75FCE0A}"/>
          </ac:picMkLst>
        </pc:picChg>
      </pc:sldChg>
      <pc:sldChg chg="modSp new">
        <pc:chgData name="Brad Duthie" userId="S::ad78@stir.ac.uk::91f2dfe8-4ab1-472c-bdc2-755eae2f61cc" providerId="AD" clId="Web-{17AACB29-C513-66B8-7EAB-FFCEF8F3B40D}" dt="2026-04-05T20:32:48.632" v="319" actId="20577"/>
        <pc:sldMkLst>
          <pc:docMk/>
          <pc:sldMk cId="2823692443" sldId="282"/>
        </pc:sldMkLst>
        <pc:spChg chg="mod">
          <ac:chgData name="Brad Duthie" userId="S::ad78@stir.ac.uk::91f2dfe8-4ab1-472c-bdc2-755eae2f61cc" providerId="AD" clId="Web-{17AACB29-C513-66B8-7EAB-FFCEF8F3B40D}" dt="2026-04-05T20:32:41.116" v="318" actId="20577"/>
          <ac:spMkLst>
            <pc:docMk/>
            <pc:sldMk cId="2823692443" sldId="282"/>
            <ac:spMk id="2" creationId="{36FE9863-4079-965F-DAF4-9CE589928D83}"/>
          </ac:spMkLst>
        </pc:spChg>
        <pc:spChg chg="mod">
          <ac:chgData name="Brad Duthie" userId="S::ad78@stir.ac.uk::91f2dfe8-4ab1-472c-bdc2-755eae2f61cc" providerId="AD" clId="Web-{17AACB29-C513-66B8-7EAB-FFCEF8F3B40D}" dt="2026-04-05T20:32:48.632" v="319" actId="20577"/>
          <ac:spMkLst>
            <pc:docMk/>
            <pc:sldMk cId="2823692443" sldId="282"/>
            <ac:spMk id="3" creationId="{FBC20CA3-7BA7-AAD6-3D98-82D0836A402B}"/>
          </ac:spMkLst>
        </pc:spChg>
      </pc:sldChg>
      <pc:sldChg chg="modSp add replId">
        <pc:chgData name="Brad Duthie" userId="S::ad78@stir.ac.uk::91f2dfe8-4ab1-472c-bdc2-755eae2f61cc" providerId="AD" clId="Web-{17AACB29-C513-66B8-7EAB-FFCEF8F3B40D}" dt="2026-04-05T20:33:58.976" v="325" actId="14100"/>
        <pc:sldMkLst>
          <pc:docMk/>
          <pc:sldMk cId="1317546245" sldId="283"/>
        </pc:sldMkLst>
        <pc:spChg chg="mod">
          <ac:chgData name="Brad Duthie" userId="S::ad78@stir.ac.uk::91f2dfe8-4ab1-472c-bdc2-755eae2f61cc" providerId="AD" clId="Web-{17AACB29-C513-66B8-7EAB-FFCEF8F3B40D}" dt="2026-04-05T20:33:58.976" v="325" actId="14100"/>
          <ac:spMkLst>
            <pc:docMk/>
            <pc:sldMk cId="1317546245" sldId="283"/>
            <ac:spMk id="3" creationId="{B49EF932-5C3B-C0D0-EB4F-0CB022E633C8}"/>
          </ac:spMkLst>
        </pc:spChg>
      </pc:sldChg>
      <pc:sldChg chg="addSp delSp modSp add replId">
        <pc:chgData name="Brad Duthie" userId="S::ad78@stir.ac.uk::91f2dfe8-4ab1-472c-bdc2-755eae2f61cc" providerId="AD" clId="Web-{17AACB29-C513-66B8-7EAB-FFCEF8F3B40D}" dt="2026-04-05T20:36:12.523" v="346" actId="1076"/>
        <pc:sldMkLst>
          <pc:docMk/>
          <pc:sldMk cId="1126725246" sldId="285"/>
        </pc:sldMkLst>
        <pc:spChg chg="mod">
          <ac:chgData name="Brad Duthie" userId="S::ad78@stir.ac.uk::91f2dfe8-4ab1-472c-bdc2-755eae2f61cc" providerId="AD" clId="Web-{17AACB29-C513-66B8-7EAB-FFCEF8F3B40D}" dt="2026-04-05T20:36:07.820" v="344" actId="1076"/>
          <ac:spMkLst>
            <pc:docMk/>
            <pc:sldMk cId="1126725246" sldId="285"/>
            <ac:spMk id="2" creationId="{7B17660B-951F-EE23-25C2-CEF62BAEC45F}"/>
          </ac:spMkLst>
        </pc:spChg>
        <pc:picChg chg="add mod ord">
          <ac:chgData name="Brad Duthie" userId="S::ad78@stir.ac.uk::91f2dfe8-4ab1-472c-bdc2-755eae2f61cc" providerId="AD" clId="Web-{17AACB29-C513-66B8-7EAB-FFCEF8F3B40D}" dt="2026-04-05T20:36:12.523" v="346" actId="1076"/>
          <ac:picMkLst>
            <pc:docMk/>
            <pc:sldMk cId="1126725246" sldId="285"/>
            <ac:picMk id="6" creationId="{8A427D1F-EC75-38E0-5084-E85635BBC9AF}"/>
          </ac:picMkLst>
        </pc:picChg>
      </pc:sldChg>
      <pc:sldChg chg="modSp add ord replId">
        <pc:chgData name="Brad Duthie" userId="S::ad78@stir.ac.uk::91f2dfe8-4ab1-472c-bdc2-755eae2f61cc" providerId="AD" clId="Web-{17AACB29-C513-66B8-7EAB-FFCEF8F3B40D}" dt="2026-04-05T20:37:51.898" v="378" actId="20577"/>
        <pc:sldMkLst>
          <pc:docMk/>
          <pc:sldMk cId="1777056013" sldId="286"/>
        </pc:sldMkLst>
        <pc:spChg chg="mod">
          <ac:chgData name="Brad Duthie" userId="S::ad78@stir.ac.uk::91f2dfe8-4ab1-472c-bdc2-755eae2f61cc" providerId="AD" clId="Web-{17AACB29-C513-66B8-7EAB-FFCEF8F3B40D}" dt="2026-04-05T20:36:44.851" v="367" actId="20577"/>
          <ac:spMkLst>
            <pc:docMk/>
            <pc:sldMk cId="1777056013" sldId="286"/>
            <ac:spMk id="2" creationId="{21B41F2E-E995-7CB9-FB90-078263F1069A}"/>
          </ac:spMkLst>
        </pc:spChg>
        <pc:spChg chg="mod">
          <ac:chgData name="Brad Duthie" userId="S::ad78@stir.ac.uk::91f2dfe8-4ab1-472c-bdc2-755eae2f61cc" providerId="AD" clId="Web-{17AACB29-C513-66B8-7EAB-FFCEF8F3B40D}" dt="2026-04-05T20:37:51.898" v="378" actId="20577"/>
          <ac:spMkLst>
            <pc:docMk/>
            <pc:sldMk cId="1777056013" sldId="286"/>
            <ac:spMk id="3" creationId="{7D64AA37-08D6-BE1A-10C2-C983D8BCF75D}"/>
          </ac:spMkLst>
        </pc:spChg>
      </pc:sldChg>
      <pc:sldChg chg="modSp add replId">
        <pc:chgData name="Brad Duthie" userId="S::ad78@stir.ac.uk::91f2dfe8-4ab1-472c-bdc2-755eae2f61cc" providerId="AD" clId="Web-{17AACB29-C513-66B8-7EAB-FFCEF8F3B40D}" dt="2026-04-05T20:38:47.994" v="390" actId="20577"/>
        <pc:sldMkLst>
          <pc:docMk/>
          <pc:sldMk cId="560938833" sldId="287"/>
        </pc:sldMkLst>
        <pc:spChg chg="mod">
          <ac:chgData name="Brad Duthie" userId="S::ad78@stir.ac.uk::91f2dfe8-4ab1-472c-bdc2-755eae2f61cc" providerId="AD" clId="Web-{17AACB29-C513-66B8-7EAB-FFCEF8F3B40D}" dt="2026-04-05T20:38:27.008" v="382" actId="20577"/>
          <ac:spMkLst>
            <pc:docMk/>
            <pc:sldMk cId="560938833" sldId="287"/>
            <ac:spMk id="2" creationId="{B8EA7860-D425-B144-C24C-336FDB9428F1}"/>
          </ac:spMkLst>
        </pc:spChg>
        <pc:spChg chg="mod">
          <ac:chgData name="Brad Duthie" userId="S::ad78@stir.ac.uk::91f2dfe8-4ab1-472c-bdc2-755eae2f61cc" providerId="AD" clId="Web-{17AACB29-C513-66B8-7EAB-FFCEF8F3B40D}" dt="2026-04-05T20:38:47.994" v="390" actId="20577"/>
          <ac:spMkLst>
            <pc:docMk/>
            <pc:sldMk cId="560938833" sldId="287"/>
            <ac:spMk id="3" creationId="{2A56A433-6FEA-B788-DE23-3231FB3B9DC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93/aobpla/plt037"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007/s00442-018-4082-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Toothbrush,_Toothpaste,_Dental_Care_(571741)_(cropped).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ommons.wikimedia.org/wiki/File:Graduation-1449488_1920.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mmons.wikimedia.org/wiki/File:Indoor_physical_exercise.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tirlingcodingclub.github.io/linear_modell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sciencedirect.com/science/article/abs/pii/S0006320708002255?casa_token=SClIcK7Mu04AAAAA:D-X4Rhf1bh8UlGZkFKqCJJ2dpqEzpolJHhIsi2J-DwvWrmFRa303XUjyTI6HJoNHvdtU-5wwCM8"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890/04-0598"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93/aobpla/plt037"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07/s00442-018-4082-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8251-2CAB-01E4-D4C9-673284712D7C}"/>
              </a:ext>
            </a:extLst>
          </p:cNvPr>
          <p:cNvSpPr>
            <a:spLocks noGrp="1"/>
          </p:cNvSpPr>
          <p:nvPr>
            <p:ph type="title"/>
          </p:nvPr>
        </p:nvSpPr>
        <p:spPr/>
        <p:txBody>
          <a:bodyPr/>
          <a:lstStyle/>
          <a:p>
            <a:pPr algn="ctr"/>
            <a:r>
              <a:rPr lang="en-US">
                <a:ea typeface="Calibri Light"/>
                <a:cs typeface="Calibri Light"/>
              </a:rPr>
              <a:t>Reporting statistical analyses</a:t>
            </a:r>
          </a:p>
        </p:txBody>
      </p:sp>
    </p:spTree>
    <p:extLst>
      <p:ext uri="{BB962C8B-B14F-4D97-AF65-F5344CB8AC3E}">
        <p14:creationId xmlns:p14="http://schemas.microsoft.com/office/powerpoint/2010/main" val="110396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a:t>
            </a:r>
            <a:endParaRPr lang="en-US" dirty="0">
              <a:ea typeface="+mj-lt"/>
              <a:cs typeface="+mj-lt"/>
            </a:endParaRPr>
          </a:p>
        </p:txBody>
      </p:sp>
      <p:sp>
        <p:nvSpPr>
          <p:cNvPr id="3" name="Subtitle 2"/>
          <p:cNvSpPr>
            <a:spLocks noGrp="1"/>
          </p:cNvSpPr>
          <p:nvPr>
            <p:ph type="subTitle" idx="1"/>
          </p:nvPr>
        </p:nvSpPr>
        <p:spPr>
          <a:xfrm>
            <a:off x="301925" y="1157886"/>
            <a:ext cx="11415623" cy="5192592"/>
          </a:xfrm>
        </p:spPr>
        <p:txBody>
          <a:bodyPr vert="horz" lIns="91440" tIns="45720" rIns="91440" bIns="45720" rtlCol="0" anchor="t">
            <a:noAutofit/>
          </a:bodyPr>
          <a:lstStyle/>
          <a:p>
            <a:pPr algn="l"/>
            <a:r>
              <a:rPr lang="en-US" sz="3200" dirty="0">
                <a:ea typeface="+mn-lt"/>
                <a:cs typeface="+mn-lt"/>
              </a:rPr>
              <a:t>"The pollen grain counts on the stigma increased significantly during two different periods of anthesis. Pollen deposition was low in flowers on the first day of opening (18.9 ± 7.5 grains), but it increased significantly after flowers had experienced one night's closure (247.1 ± 79.1, Mann-Whitney U test, Z = -3.16, P &lt; 0.001). The same situation of a rapid increase in pollen loads occurred during flower closure on the second evening of anthesis (Z = -2.96, P &lt; 0.001; Fig. 4). In the second-day flowers, pollen loads were not significantly different between stigmas collected in the morning and late afternoon (Z = -0.415, P = 0.678)" [1].</a:t>
            </a:r>
            <a:endParaRPr lang="en-US">
              <a:ea typeface="+mn-lt"/>
              <a:cs typeface="+mn-lt"/>
            </a:endParaRPr>
          </a:p>
        </p:txBody>
      </p:sp>
      <p:sp>
        <p:nvSpPr>
          <p:cNvPr id="5" name="TextBox 4">
            <a:extLst>
              <a:ext uri="{FF2B5EF4-FFF2-40B4-BE49-F238E27FC236}">
                <a16:creationId xmlns:a16="http://schemas.microsoft.com/office/drawing/2014/main" id="{83A03F9A-F939-485D-8E9E-A56F5D399CF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t>
            </a:r>
            <a:endParaRPr lang="en-US"/>
          </a:p>
        </p:txBody>
      </p:sp>
      <p:sp>
        <p:nvSpPr>
          <p:cNvPr id="6" name="Subtitle 2">
            <a:extLst>
              <a:ext uri="{FF2B5EF4-FFF2-40B4-BE49-F238E27FC236}">
                <a16:creationId xmlns:a16="http://schemas.microsoft.com/office/drawing/2014/main" id="{B033994A-BEA1-4335-8FDE-F36B7889941E}"/>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Xiong, Y-Z et al. 2013. </a:t>
            </a:r>
            <a:r>
              <a:rPr lang="en-US" i="1" dirty="0" err="1">
                <a:ea typeface="+mn-lt"/>
                <a:cs typeface="+mn-lt"/>
              </a:rPr>
              <a:t>AoB</a:t>
            </a:r>
            <a:r>
              <a:rPr lang="en-US" i="1" dirty="0">
                <a:ea typeface="+mn-lt"/>
                <a:cs typeface="+mn-lt"/>
              </a:rPr>
              <a:t> PLANTS</a:t>
            </a:r>
            <a:r>
              <a:rPr lang="en-US" dirty="0">
                <a:ea typeface="+mn-lt"/>
                <a:cs typeface="+mn-lt"/>
              </a:rPr>
              <a:t> </a:t>
            </a:r>
            <a:r>
              <a:rPr lang="en-US" dirty="0">
                <a:ea typeface="+mn-lt"/>
                <a:cs typeface="+mn-lt"/>
                <a:hlinkClick r:id="rId2"/>
              </a:rPr>
              <a:t>5:plt037</a:t>
            </a:r>
            <a:r>
              <a:rPr lang="en-US" dirty="0">
                <a:ea typeface="+mn-lt"/>
                <a:cs typeface="+mn-lt"/>
              </a:rPr>
              <a:t>.</a:t>
            </a:r>
            <a:endParaRPr lang="en-US" dirty="0">
              <a:cs typeface="Calibri"/>
            </a:endParaRPr>
          </a:p>
        </p:txBody>
      </p:sp>
    </p:spTree>
    <p:extLst>
      <p:ext uri="{BB962C8B-B14F-4D97-AF65-F5344CB8AC3E}">
        <p14:creationId xmlns:p14="http://schemas.microsoft.com/office/powerpoint/2010/main" val="114909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a:t>
            </a:r>
            <a:endParaRPr lang="en-US" dirty="0">
              <a:ea typeface="+mj-lt"/>
              <a:cs typeface="+mj-lt"/>
            </a:endParaRPr>
          </a:p>
        </p:txBody>
      </p:sp>
      <p:sp>
        <p:nvSpPr>
          <p:cNvPr id="3" name="Subtitle 2"/>
          <p:cNvSpPr>
            <a:spLocks noGrp="1"/>
          </p:cNvSpPr>
          <p:nvPr>
            <p:ph type="subTitle" idx="1"/>
          </p:nvPr>
        </p:nvSpPr>
        <p:spPr>
          <a:xfrm>
            <a:off x="301925" y="1157886"/>
            <a:ext cx="11415623" cy="5192592"/>
          </a:xfrm>
        </p:spPr>
        <p:txBody>
          <a:bodyPr vert="horz" lIns="91440" tIns="45720" rIns="91440" bIns="45720" rtlCol="0" anchor="t">
            <a:noAutofit/>
          </a:bodyPr>
          <a:lstStyle/>
          <a:p>
            <a:pPr algn="l"/>
            <a:r>
              <a:rPr lang="en-US" sz="3600" dirty="0">
                <a:ea typeface="+mn-lt"/>
                <a:cs typeface="+mn-lt"/>
              </a:rPr>
              <a:t>"For soil planted with </a:t>
            </a:r>
            <a:r>
              <a:rPr lang="en-US" sz="3600" i="1" dirty="0">
                <a:ea typeface="+mn-lt"/>
                <a:cs typeface="+mn-lt"/>
              </a:rPr>
              <a:t>S. minor</a:t>
            </a:r>
            <a:r>
              <a:rPr lang="en-US" sz="3600" dirty="0">
                <a:ea typeface="+mn-lt"/>
                <a:cs typeface="+mn-lt"/>
              </a:rPr>
              <a:t>, microbial community composition was affected by drought (Fig. 1c; stress: 0.032, k = 2, R</a:t>
            </a:r>
            <a:r>
              <a:rPr lang="en-US" sz="3600" baseline="30000" dirty="0">
                <a:ea typeface="+mn-lt"/>
                <a:cs typeface="+mn-lt"/>
              </a:rPr>
              <a:t>2</a:t>
            </a:r>
            <a:r>
              <a:rPr lang="en-US" sz="3600" dirty="0">
                <a:ea typeface="+mn-lt"/>
                <a:cs typeface="+mn-lt"/>
              </a:rPr>
              <a:t> = 0.39, P &lt; 0.001), although no impacts of conditioning were detected (R</a:t>
            </a:r>
            <a:r>
              <a:rPr lang="en-US" sz="3600" baseline="30000" dirty="0">
                <a:ea typeface="+mn-lt"/>
                <a:cs typeface="+mn-lt"/>
              </a:rPr>
              <a:t>2</a:t>
            </a:r>
            <a:r>
              <a:rPr lang="en-US" sz="3600" dirty="0">
                <a:ea typeface="+mn-lt"/>
                <a:cs typeface="+mn-lt"/>
              </a:rPr>
              <a:t> = 0.04, P = 0.66). Total PLFA, a measure of active microbial biomass, was significantly greater in droughted soil (Table S2: F</a:t>
            </a:r>
            <a:r>
              <a:rPr lang="en-US" sz="3600" baseline="-25000" dirty="0">
                <a:ea typeface="+mn-lt"/>
                <a:cs typeface="+mn-lt"/>
              </a:rPr>
              <a:t>1,22</a:t>
            </a:r>
            <a:r>
              <a:rPr lang="en-US" sz="3600" dirty="0">
                <a:ea typeface="+mn-lt"/>
                <a:cs typeface="+mn-lt"/>
              </a:rPr>
              <a:t> = 10.71, P = 0.004), as was bacterial PLFA (F</a:t>
            </a:r>
            <a:r>
              <a:rPr lang="en-US" sz="3600" baseline="-25000" dirty="0">
                <a:ea typeface="+mn-lt"/>
                <a:cs typeface="+mn-lt"/>
              </a:rPr>
              <a:t>1,22</a:t>
            </a:r>
            <a:r>
              <a:rPr lang="en-US" sz="3600" dirty="0">
                <a:ea typeface="+mn-lt"/>
                <a:cs typeface="+mn-lt"/>
              </a:rPr>
              <a:t> = 17.58, P &lt; 0.001)" [1].</a:t>
            </a:r>
          </a:p>
        </p:txBody>
      </p:sp>
      <p:sp>
        <p:nvSpPr>
          <p:cNvPr id="5" name="TextBox 4">
            <a:extLst>
              <a:ext uri="{FF2B5EF4-FFF2-40B4-BE49-F238E27FC236}">
                <a16:creationId xmlns:a16="http://schemas.microsoft.com/office/drawing/2014/main" id="{83A03F9A-F939-485D-8E9E-A56F5D399CF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t>
            </a:r>
            <a:endParaRPr lang="en-US"/>
          </a:p>
        </p:txBody>
      </p:sp>
      <p:sp>
        <p:nvSpPr>
          <p:cNvPr id="6" name="Subtitle 2">
            <a:extLst>
              <a:ext uri="{FF2B5EF4-FFF2-40B4-BE49-F238E27FC236}">
                <a16:creationId xmlns:a16="http://schemas.microsoft.com/office/drawing/2014/main" id="{B033994A-BEA1-4335-8FDE-F36B7889941E}"/>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Fry, EL et al. 2018. </a:t>
            </a:r>
            <a:r>
              <a:rPr lang="en-US" i="1" dirty="0" err="1">
                <a:ea typeface="+mn-lt"/>
                <a:cs typeface="+mn-lt"/>
              </a:rPr>
              <a:t>Oecologia</a:t>
            </a:r>
            <a:r>
              <a:rPr lang="en-US" i="1" dirty="0">
                <a:ea typeface="+mn-lt"/>
                <a:cs typeface="+mn-lt"/>
              </a:rPr>
              <a:t> </a:t>
            </a:r>
            <a:r>
              <a:rPr lang="en-US" dirty="0">
                <a:ea typeface="+mn-lt"/>
                <a:cs typeface="+mn-lt"/>
                <a:hlinkClick r:id="rId2"/>
              </a:rPr>
              <a:t>186:1113-1125</a:t>
            </a:r>
            <a:r>
              <a:rPr lang="en-US" dirty="0">
                <a:ea typeface="+mn-lt"/>
                <a:cs typeface="+mn-lt"/>
              </a:rPr>
              <a:t>.</a:t>
            </a:r>
            <a:endParaRPr lang="en-US" dirty="0">
              <a:cs typeface="Calibri"/>
            </a:endParaRPr>
          </a:p>
        </p:txBody>
      </p:sp>
    </p:spTree>
    <p:extLst>
      <p:ext uri="{BB962C8B-B14F-4D97-AF65-F5344CB8AC3E}">
        <p14:creationId xmlns:p14="http://schemas.microsoft.com/office/powerpoint/2010/main" val="266514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t-tests</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Report degrees of freedom (df), the t value, and the p-value.</a:t>
            </a:r>
            <a:endParaRPr lang="en-US" dirty="0"/>
          </a:p>
          <a:p>
            <a:pPr algn="l"/>
            <a:endParaRPr lang="en-US" sz="3600" dirty="0">
              <a:cs typeface="Calibri"/>
            </a:endParaRPr>
          </a:p>
          <a:p>
            <a:pPr lvl="1" algn="l"/>
            <a:endParaRPr lang="en-US" sz="3600" dirty="0">
              <a:cs typeface="Calibri"/>
            </a:endParaRPr>
          </a:p>
          <a:p>
            <a:pPr lvl="1" algn="l"/>
            <a:r>
              <a:rPr lang="en-US" sz="3600" b="1" dirty="0">
                <a:ea typeface="+mn-lt"/>
                <a:cs typeface="+mn-lt"/>
              </a:rPr>
              <a:t>The two groups differed significantly from each other (t</a:t>
            </a:r>
            <a:r>
              <a:rPr lang="en-US" sz="3600" b="1" baseline="-25000" dirty="0">
                <a:ea typeface="+mn-lt"/>
                <a:cs typeface="+mn-lt"/>
              </a:rPr>
              <a:t>(14)</a:t>
            </a:r>
            <a:r>
              <a:rPr lang="en-US" sz="3600" b="1" dirty="0">
                <a:ea typeface="+mn-lt"/>
                <a:cs typeface="+mn-lt"/>
              </a:rPr>
              <a:t> = 9.56, P = 0.02).</a:t>
            </a:r>
            <a:endParaRPr lang="en-US" sz="3600" b="1">
              <a:ea typeface="+mn-lt"/>
              <a:cs typeface="+mn-lt"/>
            </a:endParaRPr>
          </a:p>
          <a:p>
            <a:pPr marL="457200" indent="-457200" algn="l">
              <a:buChar char="•"/>
            </a:pPr>
            <a:endParaRPr lang="en-US" sz="3600" dirty="0">
              <a:cs typeface="Calibri"/>
            </a:endParaRPr>
          </a:p>
        </p:txBody>
      </p:sp>
    </p:spTree>
    <p:extLst>
      <p:ext uri="{BB962C8B-B14F-4D97-AF65-F5344CB8AC3E}">
        <p14:creationId xmlns:p14="http://schemas.microsoft.com/office/powerpoint/2010/main" val="133856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one-way ANOVA</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Report F value, p-value, and degrees of freedom for the effect and error terms. </a:t>
            </a:r>
            <a:endParaRPr lang="en-US"/>
          </a:p>
          <a:p>
            <a:pPr algn="l"/>
            <a:endParaRPr lang="en-US" sz="3600" dirty="0">
              <a:cs typeface="Calibri"/>
            </a:endParaRPr>
          </a:p>
          <a:p>
            <a:pPr lvl="1" algn="l"/>
            <a:endParaRPr lang="en-US" sz="3600" dirty="0">
              <a:cs typeface="Calibri"/>
            </a:endParaRPr>
          </a:p>
          <a:p>
            <a:pPr lvl="1" algn="l"/>
            <a:r>
              <a:rPr lang="en-US" sz="3600" b="1" dirty="0">
                <a:ea typeface="+mn-lt"/>
                <a:cs typeface="+mn-lt"/>
              </a:rPr>
              <a:t>Plant height different significantly as a function of soil type (F</a:t>
            </a:r>
            <a:r>
              <a:rPr lang="en-US" sz="3600" b="1" baseline="-25000" dirty="0">
                <a:ea typeface="+mn-lt"/>
                <a:cs typeface="+mn-lt"/>
              </a:rPr>
              <a:t>(2, 25)</a:t>
            </a:r>
            <a:r>
              <a:rPr lang="en-US" sz="3600" b="1" dirty="0">
                <a:ea typeface="+mn-lt"/>
                <a:cs typeface="+mn-lt"/>
              </a:rPr>
              <a:t> = 11.37, P &lt; 0.001)</a:t>
            </a:r>
            <a:endParaRPr lang="en-US" b="1" dirty="0"/>
          </a:p>
          <a:p>
            <a:pPr marL="457200" indent="-457200" algn="l">
              <a:buChar char="•"/>
            </a:pPr>
            <a:endParaRPr lang="en-US" sz="3600" dirty="0">
              <a:cs typeface="Calibri"/>
            </a:endParaRPr>
          </a:p>
          <a:p>
            <a:pPr algn="l"/>
            <a:endParaRPr lang="en-US" sz="3600" dirty="0">
              <a:cs typeface="Calibri"/>
            </a:endParaRPr>
          </a:p>
        </p:txBody>
      </p:sp>
    </p:spTree>
    <p:extLst>
      <p:ext uri="{BB962C8B-B14F-4D97-AF65-F5344CB8AC3E}">
        <p14:creationId xmlns:p14="http://schemas.microsoft.com/office/powerpoint/2010/main" val="126083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one-way ANOVA</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A two-way ANOVA reports the same values, but includes main effects and interactions.</a:t>
            </a:r>
            <a:endParaRPr lang="en-US" dirty="0">
              <a:ea typeface="+mn-lt"/>
              <a:cs typeface="+mn-lt"/>
            </a:endParaRPr>
          </a:p>
          <a:p>
            <a:pPr algn="l"/>
            <a:endParaRPr lang="en-US" sz="3600" dirty="0">
              <a:cs typeface="Calibri"/>
            </a:endParaRPr>
          </a:p>
          <a:p>
            <a:pPr lvl="1" algn="l"/>
            <a:endParaRPr lang="en-US" sz="3600" b="1" dirty="0">
              <a:cs typeface="Calibri"/>
            </a:endParaRPr>
          </a:p>
          <a:p>
            <a:pPr lvl="1" algn="l"/>
            <a:r>
              <a:rPr lang="en-US" sz="3600" b="1" dirty="0">
                <a:ea typeface="+mn-lt"/>
                <a:cs typeface="+mn-lt"/>
              </a:rPr>
              <a:t>The main effect of soil type was significant (F</a:t>
            </a:r>
            <a:r>
              <a:rPr lang="en-US" sz="3600" b="1" baseline="-25000" dirty="0">
                <a:ea typeface="+mn-lt"/>
                <a:cs typeface="+mn-lt"/>
              </a:rPr>
              <a:t>(2, 25)</a:t>
            </a:r>
            <a:r>
              <a:rPr lang="en-US" sz="3600" b="1" dirty="0">
                <a:ea typeface="+mn-lt"/>
                <a:cs typeface="+mn-lt"/>
              </a:rPr>
              <a:t> = 7.91, P = 0.002), as was the main effect of plant species (F</a:t>
            </a:r>
            <a:r>
              <a:rPr lang="en-US" sz="3600" b="1" baseline="-25000" dirty="0">
                <a:ea typeface="+mn-lt"/>
                <a:cs typeface="+mn-lt"/>
              </a:rPr>
              <a:t>(3, 25)</a:t>
            </a:r>
            <a:r>
              <a:rPr lang="en-US" sz="3600" b="1" dirty="0">
                <a:ea typeface="+mn-lt"/>
                <a:cs typeface="+mn-lt"/>
              </a:rPr>
              <a:t> = 12.70, P &lt; 0.001). The interaction of these two factors was not significant (F</a:t>
            </a:r>
            <a:r>
              <a:rPr lang="en-US" sz="3600" b="1" baseline="-25000" dirty="0">
                <a:ea typeface="+mn-lt"/>
                <a:cs typeface="+mn-lt"/>
              </a:rPr>
              <a:t>(6, 25)</a:t>
            </a:r>
            <a:r>
              <a:rPr lang="en-US" sz="3600" b="1" dirty="0">
                <a:ea typeface="+mn-lt"/>
                <a:cs typeface="+mn-lt"/>
              </a:rPr>
              <a:t> = 1.71, P = 0.160).</a:t>
            </a:r>
            <a:endParaRPr lang="en-US" b="1">
              <a:cs typeface="Calibri"/>
            </a:endParaRPr>
          </a:p>
          <a:p>
            <a:pPr marL="457200" indent="-457200" algn="l">
              <a:buChar char="•"/>
            </a:pPr>
            <a:endParaRPr lang="en-US" sz="3600" dirty="0">
              <a:cs typeface="Calibri"/>
            </a:endParaRPr>
          </a:p>
          <a:p>
            <a:pPr algn="l"/>
            <a:endParaRPr lang="en-US" sz="3600" dirty="0">
              <a:cs typeface="Calibri"/>
            </a:endParaRPr>
          </a:p>
        </p:txBody>
      </p:sp>
    </p:spTree>
    <p:extLst>
      <p:ext uri="{BB962C8B-B14F-4D97-AF65-F5344CB8AC3E}">
        <p14:creationId xmlns:p14="http://schemas.microsoft.com/office/powerpoint/2010/main" val="429201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Mann-Whitney test</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Include the W statistic and the p-value. </a:t>
            </a:r>
            <a:endParaRPr lang="en-US"/>
          </a:p>
          <a:p>
            <a:pPr algn="l"/>
            <a:endParaRPr lang="en-US" sz="3600" dirty="0">
              <a:cs typeface="Calibri"/>
            </a:endParaRPr>
          </a:p>
          <a:p>
            <a:pPr lvl="1" algn="l"/>
            <a:endParaRPr lang="en-US" sz="3600" b="1" dirty="0">
              <a:cs typeface="Calibri"/>
            </a:endParaRPr>
          </a:p>
          <a:p>
            <a:pPr lvl="1" algn="l"/>
            <a:r>
              <a:rPr lang="en-US" sz="3600" b="1" dirty="0">
                <a:ea typeface="+mn-lt"/>
                <a:cs typeface="+mn-lt"/>
              </a:rPr>
              <a:t>The total length of sparrows differed significantly with the survival status of sparrows (W = 1596.5, P = 0.002).</a:t>
            </a:r>
            <a:endParaRPr lang="en-US" dirty="0">
              <a:ea typeface="+mn-lt"/>
              <a:cs typeface="+mn-lt"/>
            </a:endParaRPr>
          </a:p>
          <a:p>
            <a:pPr marL="457200" indent="-457200" algn="l">
              <a:buChar char="•"/>
            </a:pPr>
            <a:endParaRPr lang="en-US" sz="3600" dirty="0">
              <a:cs typeface="Calibri"/>
            </a:endParaRPr>
          </a:p>
          <a:p>
            <a:pPr algn="l"/>
            <a:endParaRPr lang="en-US" sz="3600" dirty="0">
              <a:cs typeface="Calibri"/>
            </a:endParaRPr>
          </a:p>
        </p:txBody>
      </p:sp>
    </p:spTree>
    <p:extLst>
      <p:ext uri="{BB962C8B-B14F-4D97-AF65-F5344CB8AC3E}">
        <p14:creationId xmlns:p14="http://schemas.microsoft.com/office/powerpoint/2010/main" val="136338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Wilcoxon signed-rank test</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Include the W statistic and p-value as with the Mann-Whitney test. </a:t>
            </a:r>
            <a:endParaRPr lang="en-US"/>
          </a:p>
          <a:p>
            <a:pPr algn="l"/>
            <a:endParaRPr lang="en-US" sz="3600" dirty="0">
              <a:cs typeface="Calibri"/>
            </a:endParaRPr>
          </a:p>
          <a:p>
            <a:pPr lvl="1" algn="l"/>
            <a:endParaRPr lang="en-US" sz="3600" b="1" dirty="0">
              <a:cs typeface="Calibri"/>
            </a:endParaRPr>
          </a:p>
          <a:p>
            <a:pPr lvl="1" algn="l"/>
            <a:r>
              <a:rPr lang="en-US" sz="3600" b="1" dirty="0">
                <a:ea typeface="+mn-lt"/>
                <a:cs typeface="+mn-lt"/>
              </a:rPr>
              <a:t>Photosynthetic rate significantly in plants before and after frost (W = 14.01, P = 0.007).</a:t>
            </a:r>
            <a:endParaRPr lang="en-US" dirty="0">
              <a:ea typeface="+mn-lt"/>
              <a:cs typeface="+mn-lt"/>
            </a:endParaRPr>
          </a:p>
          <a:p>
            <a:pPr marL="457200" indent="-457200" algn="l">
              <a:buChar char="•"/>
            </a:pPr>
            <a:endParaRPr lang="en-US" sz="3600" dirty="0">
              <a:cs typeface="Calibri"/>
            </a:endParaRPr>
          </a:p>
          <a:p>
            <a:pPr algn="l"/>
            <a:endParaRPr lang="en-US" sz="3600" dirty="0">
              <a:cs typeface="Calibri"/>
            </a:endParaRPr>
          </a:p>
        </p:txBody>
      </p:sp>
    </p:spTree>
    <p:extLst>
      <p:ext uri="{BB962C8B-B14F-4D97-AF65-F5344CB8AC3E}">
        <p14:creationId xmlns:p14="http://schemas.microsoft.com/office/powerpoint/2010/main" val="405977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Correlation coefficient test</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Presenting Results for Correlation coefficient test</a:t>
            </a:r>
            <a:endParaRPr lang="en-US" dirty="0">
              <a:ea typeface="+mn-lt"/>
              <a:cs typeface="+mn-lt"/>
            </a:endParaRPr>
          </a:p>
          <a:p>
            <a:pPr algn="l"/>
            <a:endParaRPr lang="en-US" sz="3600" dirty="0">
              <a:cs typeface="Calibri"/>
            </a:endParaRPr>
          </a:p>
          <a:p>
            <a:pPr lvl="1" algn="l"/>
            <a:endParaRPr lang="en-US" sz="3600" b="1" dirty="0">
              <a:cs typeface="Calibri"/>
            </a:endParaRPr>
          </a:p>
          <a:p>
            <a:pPr lvl="1" algn="l"/>
            <a:r>
              <a:rPr lang="en-US" sz="3600" b="1" dirty="0">
                <a:ea typeface="+mn-lt"/>
                <a:cs typeface="+mn-lt"/>
              </a:rPr>
              <a:t>Egg production was positively correlated with body mass (r = 0.8977, P = 0.0379).</a:t>
            </a:r>
            <a:endParaRPr lang="en-US" b="1" dirty="0">
              <a:ea typeface="+mn-lt"/>
              <a:cs typeface="+mn-lt"/>
            </a:endParaRPr>
          </a:p>
          <a:p>
            <a:pPr algn="l"/>
            <a:endParaRPr lang="en-US" sz="3600" dirty="0">
              <a:cs typeface="Calibri"/>
            </a:endParaRPr>
          </a:p>
        </p:txBody>
      </p:sp>
    </p:spTree>
    <p:extLst>
      <p:ext uri="{BB962C8B-B14F-4D97-AF65-F5344CB8AC3E}">
        <p14:creationId xmlns:p14="http://schemas.microsoft.com/office/powerpoint/2010/main" val="339623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 for Regression</a:t>
            </a:r>
            <a:endParaRPr lang="en-US" dirty="0">
              <a:ea typeface="+mj-lt"/>
              <a:cs typeface="+mj-lt"/>
            </a:endParaRPr>
          </a:p>
        </p:txBody>
      </p:sp>
      <p:sp>
        <p:nvSpPr>
          <p:cNvPr id="3" name="Subtitle 2"/>
          <p:cNvSpPr>
            <a:spLocks noGrp="1"/>
          </p:cNvSpPr>
          <p:nvPr>
            <p:ph type="subTitle" idx="1"/>
          </p:nvPr>
        </p:nvSpPr>
        <p:spPr>
          <a:xfrm>
            <a:off x="388189" y="1172265"/>
            <a:ext cx="11415623" cy="5566402"/>
          </a:xfrm>
        </p:spPr>
        <p:txBody>
          <a:bodyPr vert="horz" lIns="91440" tIns="45720" rIns="91440" bIns="45720" rtlCol="0" anchor="t">
            <a:noAutofit/>
          </a:bodyPr>
          <a:lstStyle/>
          <a:p>
            <a:pPr algn="l"/>
            <a:r>
              <a:rPr lang="en-US" sz="3200" dirty="0">
                <a:ea typeface="+mn-lt"/>
                <a:cs typeface="+mn-lt"/>
              </a:rPr>
              <a:t>Report the R-squared value, regression coefficients, and p-values of model or regression coefficients.</a:t>
            </a:r>
            <a:endParaRPr lang="en-US" sz="3200" dirty="0">
              <a:cs typeface="Calibri"/>
            </a:endParaRPr>
          </a:p>
          <a:p>
            <a:pPr algn="l"/>
            <a:endParaRPr lang="en-US" sz="3200" dirty="0">
              <a:ea typeface="+mn-lt"/>
              <a:cs typeface="+mn-lt"/>
            </a:endParaRPr>
          </a:p>
          <a:p>
            <a:pPr lvl="1" algn="l"/>
            <a:r>
              <a:rPr lang="en-US" sz="3200" b="1" dirty="0">
                <a:ea typeface="+mn-lt"/>
                <a:cs typeface="+mn-lt"/>
              </a:rPr>
              <a:t>Sparrow body mass (g) increased significantly with sparrow total length (mm; R-squared = 0.341, b = 0.2419, P &lt; 0.001) according to the model, mass = -13.07 + 0.2419(length).</a:t>
            </a:r>
          </a:p>
          <a:p>
            <a:pPr lvl="1" algn="l"/>
            <a:endParaRPr lang="en-US" sz="3200" b="1" dirty="0">
              <a:ea typeface="+mn-lt"/>
              <a:cs typeface="+mn-lt"/>
            </a:endParaRPr>
          </a:p>
          <a:p>
            <a:pPr marL="571500" indent="-571500" algn="l">
              <a:buChar char="•"/>
            </a:pPr>
            <a:r>
              <a:rPr lang="en-US" sz="3200" dirty="0">
                <a:ea typeface="+mn-lt"/>
                <a:cs typeface="+mn-lt"/>
              </a:rPr>
              <a:t>Multiple ways to present information clearly </a:t>
            </a:r>
            <a:endParaRPr lang="en-US" sz="3200" dirty="0">
              <a:cs typeface="Calibri" panose="020F0502020204030204"/>
            </a:endParaRPr>
          </a:p>
          <a:p>
            <a:pPr marL="571500" indent="-571500" algn="l">
              <a:buChar char="•"/>
            </a:pPr>
            <a:r>
              <a:rPr lang="en-US" sz="3200" dirty="0">
                <a:ea typeface="+mn-lt"/>
                <a:cs typeface="+mn-lt"/>
              </a:rPr>
              <a:t>For multiple regression use β coefficients</a:t>
            </a:r>
            <a:endParaRPr lang="en-US" sz="3200" dirty="0">
              <a:cs typeface="Calibri" panose="020F0502020204030204"/>
            </a:endParaRPr>
          </a:p>
          <a:p>
            <a:pPr marL="571500" indent="-571500" algn="l">
              <a:buChar char="•"/>
            </a:pPr>
            <a:r>
              <a:rPr lang="en-US" sz="3200" dirty="0">
                <a:ea typeface="+mn-lt"/>
                <a:cs typeface="+mn-lt"/>
              </a:rPr>
              <a:t>Often helps to present results in a table format</a:t>
            </a:r>
            <a:endParaRPr lang="en-US" sz="3200" dirty="0">
              <a:cs typeface="Calibri" panose="020F0502020204030204"/>
            </a:endParaRPr>
          </a:p>
        </p:txBody>
      </p:sp>
    </p:spTree>
    <p:extLst>
      <p:ext uri="{BB962C8B-B14F-4D97-AF65-F5344CB8AC3E}">
        <p14:creationId xmlns:p14="http://schemas.microsoft.com/office/powerpoint/2010/main" val="384706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E784-EB7A-08FD-F1DB-BC751C761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13641-A504-8F72-305B-E940ADD7CDD5}"/>
              </a:ext>
            </a:extLst>
          </p:cNvPr>
          <p:cNvSpPr>
            <a:spLocks noGrp="1"/>
          </p:cNvSpPr>
          <p:nvPr>
            <p:ph type="title"/>
          </p:nvPr>
        </p:nvSpPr>
        <p:spPr>
          <a:xfrm>
            <a:off x="838200" y="5691"/>
            <a:ext cx="10515600" cy="1325563"/>
          </a:xfrm>
        </p:spPr>
        <p:txBody>
          <a:bodyPr/>
          <a:lstStyle/>
          <a:p>
            <a:r>
              <a:rPr lang="en-US">
                <a:ea typeface="Calibri Light"/>
                <a:cs typeface="Calibri Light"/>
              </a:rPr>
              <a:t>Everyday use of statistics</a:t>
            </a:r>
            <a:endParaRPr lang="en-US"/>
          </a:p>
        </p:txBody>
      </p:sp>
      <p:sp>
        <p:nvSpPr>
          <p:cNvPr id="3" name="Content Placeholder 2">
            <a:extLst>
              <a:ext uri="{FF2B5EF4-FFF2-40B4-BE49-F238E27FC236}">
                <a16:creationId xmlns:a16="http://schemas.microsoft.com/office/drawing/2014/main" id="{193DB6A6-8AB2-6B88-F592-1FE024A69CBE}"/>
              </a:ext>
            </a:extLst>
          </p:cNvPr>
          <p:cNvSpPr>
            <a:spLocks noGrp="1"/>
          </p:cNvSpPr>
          <p:nvPr>
            <p:ph idx="1"/>
          </p:nvPr>
        </p:nvSpPr>
        <p:spPr>
          <a:xfrm>
            <a:off x="838200" y="1336795"/>
            <a:ext cx="10515600" cy="4782658"/>
          </a:xfrm>
        </p:spPr>
        <p:txBody>
          <a:bodyPr vert="horz" lIns="91440" tIns="45720" rIns="91440" bIns="45720" rtlCol="0" anchor="t">
            <a:normAutofit/>
          </a:bodyPr>
          <a:lstStyle/>
          <a:p>
            <a:pPr marL="0" indent="0">
              <a:buNone/>
            </a:pPr>
            <a:r>
              <a:rPr lang="en-US" sz="4000" b="1" dirty="0">
                <a:ea typeface="Calibri"/>
                <a:cs typeface="Calibri"/>
              </a:rPr>
              <a:t>Be </a:t>
            </a:r>
            <a:r>
              <a:rPr lang="en-US" sz="4000" b="1" dirty="0" err="1">
                <a:ea typeface="Calibri"/>
                <a:cs typeface="Calibri"/>
              </a:rPr>
              <a:t>sceptical</a:t>
            </a:r>
            <a:r>
              <a:rPr lang="en-US" sz="4000" b="1" dirty="0">
                <a:ea typeface="Calibri"/>
                <a:cs typeface="Calibri"/>
              </a:rPr>
              <a:t> about statistical claims</a:t>
            </a:r>
            <a:endParaRPr lang="en-US" dirty="0"/>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r>
              <a:rPr lang="en-US" sz="4000">
                <a:ea typeface="Calibri"/>
                <a:cs typeface="Calibri"/>
              </a:rPr>
              <a:t>"80% of dentists recommend our brand!"</a:t>
            </a:r>
            <a:endParaRPr lang="en-US" sz="4000" dirty="0">
              <a:ea typeface="Calibri"/>
              <a:cs typeface="Calibri"/>
            </a:endParaRPr>
          </a:p>
        </p:txBody>
      </p:sp>
      <p:sp>
        <p:nvSpPr>
          <p:cNvPr id="5" name="Subtitle 2">
            <a:extLst>
              <a:ext uri="{FF2B5EF4-FFF2-40B4-BE49-F238E27FC236}">
                <a16:creationId xmlns:a16="http://schemas.microsoft.com/office/drawing/2014/main" id="{D10A5ED9-B1DB-11AC-D571-6089FC54CEF1}"/>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Image: Steve </a:t>
            </a:r>
            <a:r>
              <a:rPr lang="en-US" dirty="0" err="1">
                <a:ea typeface="+mn-lt"/>
                <a:cs typeface="+mn-lt"/>
              </a:rPr>
              <a:t>Buissine</a:t>
            </a:r>
            <a:r>
              <a:rPr lang="en-US" dirty="0">
                <a:ea typeface="+mn-lt"/>
                <a:cs typeface="+mn-lt"/>
              </a:rPr>
              <a:t>; </a:t>
            </a:r>
            <a:r>
              <a:rPr lang="en-US" dirty="0">
                <a:ea typeface="+mn-lt"/>
                <a:cs typeface="+mn-lt"/>
                <a:hlinkClick r:id="rId2"/>
              </a:rPr>
              <a:t>Public Domain</a:t>
            </a:r>
            <a:endParaRPr lang="en-US">
              <a:ea typeface="Calibri"/>
              <a:cs typeface="Calibri"/>
            </a:endParaRPr>
          </a:p>
        </p:txBody>
      </p:sp>
      <p:pic>
        <p:nvPicPr>
          <p:cNvPr id="6" name="Picture 5" descr="Close up of toothpaste being squeezed from the tube onto a toothbrush.">
            <a:extLst>
              <a:ext uri="{FF2B5EF4-FFF2-40B4-BE49-F238E27FC236}">
                <a16:creationId xmlns:a16="http://schemas.microsoft.com/office/drawing/2014/main" id="{7EB2B611-5242-9835-424E-BA17C2FB01D0}"/>
              </a:ext>
            </a:extLst>
          </p:cNvPr>
          <p:cNvPicPr>
            <a:picLocks noChangeAspect="1"/>
          </p:cNvPicPr>
          <p:nvPr/>
        </p:nvPicPr>
        <p:blipFill>
          <a:blip r:embed="rId3"/>
          <a:stretch>
            <a:fillRect/>
          </a:stretch>
        </p:blipFill>
        <p:spPr>
          <a:xfrm>
            <a:off x="2110717" y="2041585"/>
            <a:ext cx="4620641" cy="3119887"/>
          </a:xfrm>
          <a:prstGeom prst="rect">
            <a:avLst/>
          </a:prstGeom>
        </p:spPr>
      </p:pic>
    </p:spTree>
    <p:extLst>
      <p:ext uri="{BB962C8B-B14F-4D97-AF65-F5344CB8AC3E}">
        <p14:creationId xmlns:p14="http://schemas.microsoft.com/office/powerpoint/2010/main" val="341003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Describing and reporting statistics</a:t>
            </a:r>
            <a:endParaRPr lang="en-US" dirty="0"/>
          </a:p>
        </p:txBody>
      </p:sp>
      <p:sp>
        <p:nvSpPr>
          <p:cNvPr id="3" name="Subtitle 2"/>
          <p:cNvSpPr>
            <a:spLocks noGrp="1"/>
          </p:cNvSpPr>
          <p:nvPr>
            <p:ph type="subTitle" idx="1"/>
          </p:nvPr>
        </p:nvSpPr>
        <p:spPr>
          <a:xfrm>
            <a:off x="388189" y="1445434"/>
            <a:ext cx="11415623" cy="5106328"/>
          </a:xfrm>
        </p:spPr>
        <p:txBody>
          <a:bodyPr vert="horz" lIns="91440" tIns="45720" rIns="91440" bIns="45720" rtlCol="0" anchor="t">
            <a:noAutofit/>
          </a:bodyPr>
          <a:lstStyle/>
          <a:p>
            <a:pPr algn="l"/>
            <a:r>
              <a:rPr lang="en-US" sz="3200" dirty="0">
                <a:ea typeface="+mn-lt"/>
                <a:cs typeface="+mn-lt"/>
              </a:rPr>
              <a:t>Have focused on how to </a:t>
            </a:r>
            <a:r>
              <a:rPr lang="en-US" sz="3200" dirty="0" err="1">
                <a:ea typeface="+mn-lt"/>
                <a:cs typeface="+mn-lt"/>
              </a:rPr>
              <a:t>analyse</a:t>
            </a:r>
            <a:r>
              <a:rPr lang="en-US" sz="3200" dirty="0">
                <a:ea typeface="+mn-lt"/>
                <a:cs typeface="+mn-lt"/>
              </a:rPr>
              <a:t> and present graphics and statistics</a:t>
            </a:r>
            <a:endParaRPr lang="en-US" dirty="0"/>
          </a:p>
          <a:p>
            <a:pPr algn="l"/>
            <a:endParaRPr lang="en-US" dirty="0"/>
          </a:p>
          <a:p>
            <a:pPr marL="457200" indent="-457200" algn="l">
              <a:buChar char="•"/>
            </a:pPr>
            <a:r>
              <a:rPr lang="en-US" sz="3200" dirty="0">
                <a:ea typeface="+mn-lt"/>
                <a:cs typeface="+mn-lt"/>
              </a:rPr>
              <a:t>Important to present statistics clearly in scientific writing</a:t>
            </a:r>
            <a:endParaRPr lang="en-US" dirty="0">
              <a:cs typeface="Calibri"/>
            </a:endParaRPr>
          </a:p>
          <a:p>
            <a:pPr marL="457200" indent="-457200" algn="l">
              <a:buChar char="•"/>
            </a:pPr>
            <a:r>
              <a:rPr lang="en-US" sz="3200" dirty="0">
                <a:ea typeface="+mn-lt"/>
                <a:cs typeface="+mn-lt"/>
              </a:rPr>
              <a:t>Need to plan ahead when setting up experiments and collecting data</a:t>
            </a:r>
            <a:endParaRPr lang="en-US" dirty="0">
              <a:cs typeface="Calibri"/>
            </a:endParaRPr>
          </a:p>
          <a:p>
            <a:pPr marL="457200" indent="-457200" algn="l">
              <a:buChar char="•"/>
            </a:pPr>
            <a:r>
              <a:rPr lang="en-US" sz="3200" dirty="0">
                <a:ea typeface="+mn-lt"/>
                <a:cs typeface="+mn-lt"/>
              </a:rPr>
              <a:t>Without a plan, might collect the wrong data for scientific hypothesis</a:t>
            </a:r>
            <a:endParaRPr lang="en-US" sz="3200" dirty="0">
              <a:cs typeface="Calibri"/>
            </a:endParaRPr>
          </a:p>
          <a:p>
            <a:pPr marL="457200" indent="-457200" algn="l">
              <a:buChar char="•"/>
            </a:pPr>
            <a:r>
              <a:rPr lang="en-US" sz="3200" dirty="0">
                <a:ea typeface="+mn-lt"/>
                <a:cs typeface="+mn-lt"/>
              </a:rPr>
              <a:t>Consult a statistician early in the process if possible</a:t>
            </a:r>
            <a:endParaRPr lang="en-US" sz="3200" dirty="0">
              <a:cs typeface="Calibri"/>
            </a:endParaRPr>
          </a:p>
          <a:p>
            <a:pPr algn="l"/>
            <a:endParaRPr lang="en-US" dirty="0">
              <a:cs typeface="Calibri"/>
            </a:endParaRPr>
          </a:p>
          <a:p>
            <a:pPr algn="l"/>
            <a:endParaRPr lang="en-US" sz="3200" dirty="0">
              <a:cs typeface="Calibri"/>
            </a:endParaRPr>
          </a:p>
        </p:txBody>
      </p:sp>
    </p:spTree>
    <p:extLst>
      <p:ext uri="{BB962C8B-B14F-4D97-AF65-F5344CB8AC3E}">
        <p14:creationId xmlns:p14="http://schemas.microsoft.com/office/powerpoint/2010/main" val="17996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02D53-3AD0-2367-22A2-A24FA8820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1DC87-3F76-9491-0471-8B94E971DCE2}"/>
              </a:ext>
            </a:extLst>
          </p:cNvPr>
          <p:cNvSpPr>
            <a:spLocks noGrp="1"/>
          </p:cNvSpPr>
          <p:nvPr>
            <p:ph type="title"/>
          </p:nvPr>
        </p:nvSpPr>
        <p:spPr>
          <a:xfrm>
            <a:off x="708803" y="5690"/>
            <a:ext cx="10486846" cy="1167413"/>
          </a:xfrm>
        </p:spPr>
        <p:txBody>
          <a:bodyPr/>
          <a:lstStyle/>
          <a:p>
            <a:r>
              <a:rPr lang="en-US">
                <a:ea typeface="Calibri Light"/>
                <a:cs typeface="Calibri Light"/>
              </a:rPr>
              <a:t>Everyday use of statistics</a:t>
            </a:r>
            <a:endParaRPr lang="en-US"/>
          </a:p>
        </p:txBody>
      </p:sp>
      <p:pic>
        <p:nvPicPr>
          <p:cNvPr id="8" name="Picture 7" descr="Barplot with two bars and x-axis showing N = 5 for one bar and N = 500 for the other with 'per cent recommended' on y-axis. Error bars are large for N = 5 and small for N = 500.">
            <a:extLst>
              <a:ext uri="{FF2B5EF4-FFF2-40B4-BE49-F238E27FC236}">
                <a16:creationId xmlns:a16="http://schemas.microsoft.com/office/drawing/2014/main" id="{1744ECA9-16E5-10C8-AD3F-784B66EE03D6}"/>
              </a:ext>
            </a:extLst>
          </p:cNvPr>
          <p:cNvPicPr>
            <a:picLocks noChangeAspect="1"/>
          </p:cNvPicPr>
          <p:nvPr/>
        </p:nvPicPr>
        <p:blipFill>
          <a:blip r:embed="rId2"/>
          <a:stretch>
            <a:fillRect/>
          </a:stretch>
        </p:blipFill>
        <p:spPr>
          <a:xfrm>
            <a:off x="1515612" y="1063924"/>
            <a:ext cx="8873228" cy="5794076"/>
          </a:xfrm>
          <a:prstGeom prst="rect">
            <a:avLst/>
          </a:prstGeom>
        </p:spPr>
      </p:pic>
    </p:spTree>
    <p:extLst>
      <p:ext uri="{BB962C8B-B14F-4D97-AF65-F5344CB8AC3E}">
        <p14:creationId xmlns:p14="http://schemas.microsoft.com/office/powerpoint/2010/main" val="116961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C35D-3C31-EE64-A143-3ABA7C5D5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29597-3505-41EC-63CC-2FAA1170EA58}"/>
              </a:ext>
            </a:extLst>
          </p:cNvPr>
          <p:cNvSpPr>
            <a:spLocks noGrp="1"/>
          </p:cNvSpPr>
          <p:nvPr>
            <p:ph type="title"/>
          </p:nvPr>
        </p:nvSpPr>
        <p:spPr>
          <a:xfrm>
            <a:off x="838200" y="5691"/>
            <a:ext cx="10515600" cy="1325563"/>
          </a:xfrm>
        </p:spPr>
        <p:txBody>
          <a:bodyPr/>
          <a:lstStyle/>
          <a:p>
            <a:r>
              <a:rPr lang="en-US">
                <a:ea typeface="Calibri Light"/>
                <a:cs typeface="Calibri Light"/>
              </a:rPr>
              <a:t>Everyday use of statistics</a:t>
            </a:r>
            <a:endParaRPr lang="en-US"/>
          </a:p>
        </p:txBody>
      </p:sp>
      <p:sp>
        <p:nvSpPr>
          <p:cNvPr id="3" name="Content Placeholder 2">
            <a:extLst>
              <a:ext uri="{FF2B5EF4-FFF2-40B4-BE49-F238E27FC236}">
                <a16:creationId xmlns:a16="http://schemas.microsoft.com/office/drawing/2014/main" id="{C11E2BAE-F804-0E7C-BA1C-A80B643857A4}"/>
              </a:ext>
            </a:extLst>
          </p:cNvPr>
          <p:cNvSpPr>
            <a:spLocks noGrp="1"/>
          </p:cNvSpPr>
          <p:nvPr>
            <p:ph idx="1"/>
          </p:nvPr>
        </p:nvSpPr>
        <p:spPr>
          <a:xfrm>
            <a:off x="838200" y="1336795"/>
            <a:ext cx="10515600" cy="4782658"/>
          </a:xfrm>
        </p:spPr>
        <p:txBody>
          <a:bodyPr vert="horz" lIns="91440" tIns="45720" rIns="91440" bIns="45720" rtlCol="0" anchor="t">
            <a:normAutofit/>
          </a:bodyPr>
          <a:lstStyle/>
          <a:p>
            <a:pPr marL="0" indent="0">
              <a:buNone/>
            </a:pPr>
            <a:r>
              <a:rPr lang="en-US" sz="4000" b="1" dirty="0">
                <a:ea typeface="Calibri"/>
                <a:cs typeface="Calibri"/>
              </a:rPr>
              <a:t>Be </a:t>
            </a:r>
            <a:r>
              <a:rPr lang="en-US" sz="4000" b="1" dirty="0" err="1">
                <a:ea typeface="Calibri"/>
                <a:cs typeface="Calibri"/>
              </a:rPr>
              <a:t>sceptical</a:t>
            </a:r>
            <a:r>
              <a:rPr lang="en-US" sz="4000" b="1" dirty="0">
                <a:ea typeface="Calibri"/>
                <a:cs typeface="Calibri"/>
              </a:rPr>
              <a:t> about statistical claims</a:t>
            </a:r>
            <a:endParaRPr lang="en-US" dirty="0"/>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r>
              <a:rPr lang="en-US" sz="4000">
                <a:ea typeface="Calibri"/>
                <a:cs typeface="Calibri"/>
              </a:rPr>
              <a:t>"Average graduate salary is 80k GBP!"</a:t>
            </a:r>
            <a:endParaRPr lang="en-US" sz="4000" dirty="0">
              <a:ea typeface="Calibri"/>
              <a:cs typeface="Calibri"/>
            </a:endParaRPr>
          </a:p>
        </p:txBody>
      </p:sp>
      <p:sp>
        <p:nvSpPr>
          <p:cNvPr id="5" name="Subtitle 2">
            <a:extLst>
              <a:ext uri="{FF2B5EF4-FFF2-40B4-BE49-F238E27FC236}">
                <a16:creationId xmlns:a16="http://schemas.microsoft.com/office/drawing/2014/main" id="{3EB0D887-A47F-0B86-01C7-5250A6984FEE}"/>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ea typeface="+mn-lt"/>
                <a:cs typeface="+mn-lt"/>
              </a:rPr>
              <a:t>1. Image: </a:t>
            </a:r>
            <a:r>
              <a:rPr lang="en-US" dirty="0">
                <a:ea typeface="+mn-lt"/>
                <a:cs typeface="+mn-lt"/>
                <a:hlinkClick r:id="rId2"/>
              </a:rPr>
              <a:t>Public Domain</a:t>
            </a:r>
            <a:endParaRPr lang="en-US">
              <a:ea typeface="Calibri"/>
              <a:cs typeface="Calibri"/>
            </a:endParaRPr>
          </a:p>
        </p:txBody>
      </p:sp>
      <p:pic>
        <p:nvPicPr>
          <p:cNvPr id="4" name="Picture 3" descr="A stone is wearing a graduation hat and carrying a diploma with other stones around it.">
            <a:extLst>
              <a:ext uri="{FF2B5EF4-FFF2-40B4-BE49-F238E27FC236}">
                <a16:creationId xmlns:a16="http://schemas.microsoft.com/office/drawing/2014/main" id="{A7554A35-1D6C-03AD-C47D-0CA3550D709C}"/>
              </a:ext>
            </a:extLst>
          </p:cNvPr>
          <p:cNvPicPr>
            <a:picLocks noChangeAspect="1"/>
          </p:cNvPicPr>
          <p:nvPr/>
        </p:nvPicPr>
        <p:blipFill>
          <a:blip r:embed="rId3"/>
          <a:stretch>
            <a:fillRect/>
          </a:stretch>
        </p:blipFill>
        <p:spPr>
          <a:xfrm>
            <a:off x="2516038" y="2032874"/>
            <a:ext cx="6671094" cy="3051043"/>
          </a:xfrm>
          <a:prstGeom prst="rect">
            <a:avLst/>
          </a:prstGeom>
        </p:spPr>
      </p:pic>
    </p:spTree>
    <p:extLst>
      <p:ext uri="{BB962C8B-B14F-4D97-AF65-F5344CB8AC3E}">
        <p14:creationId xmlns:p14="http://schemas.microsoft.com/office/powerpoint/2010/main" val="437961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AD03-6A4A-5BC1-9B07-3F7712762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99445-14B9-B002-AA82-56B314B3E68A}"/>
              </a:ext>
            </a:extLst>
          </p:cNvPr>
          <p:cNvSpPr>
            <a:spLocks noGrp="1"/>
          </p:cNvSpPr>
          <p:nvPr>
            <p:ph type="title"/>
          </p:nvPr>
        </p:nvSpPr>
        <p:spPr>
          <a:xfrm>
            <a:off x="708803" y="5690"/>
            <a:ext cx="10486846" cy="1167413"/>
          </a:xfrm>
        </p:spPr>
        <p:txBody>
          <a:bodyPr/>
          <a:lstStyle/>
          <a:p>
            <a:r>
              <a:rPr lang="en-US">
                <a:ea typeface="Calibri Light"/>
                <a:cs typeface="Calibri Light"/>
              </a:rPr>
              <a:t>Everyday use of statistics</a:t>
            </a:r>
            <a:endParaRPr lang="en-US"/>
          </a:p>
        </p:txBody>
      </p:sp>
      <p:pic>
        <p:nvPicPr>
          <p:cNvPr id="3" name="Picture 2" descr="Histogram with a right skewed distribution showing graduate salary on the x-axis and three arrows showing the mean 80k, median 60k, and first quartile 37k.">
            <a:extLst>
              <a:ext uri="{FF2B5EF4-FFF2-40B4-BE49-F238E27FC236}">
                <a16:creationId xmlns:a16="http://schemas.microsoft.com/office/drawing/2014/main" id="{07E9FD1C-7CDA-4848-4F5A-13832379750F}"/>
              </a:ext>
            </a:extLst>
          </p:cNvPr>
          <p:cNvPicPr>
            <a:picLocks noChangeAspect="1"/>
          </p:cNvPicPr>
          <p:nvPr/>
        </p:nvPicPr>
        <p:blipFill>
          <a:blip r:embed="rId2"/>
          <a:stretch>
            <a:fillRect/>
          </a:stretch>
        </p:blipFill>
        <p:spPr>
          <a:xfrm>
            <a:off x="1463977" y="1035170"/>
            <a:ext cx="8847104" cy="5822830"/>
          </a:xfrm>
          <a:prstGeom prst="rect">
            <a:avLst/>
          </a:prstGeom>
        </p:spPr>
      </p:pic>
    </p:spTree>
    <p:extLst>
      <p:ext uri="{BB962C8B-B14F-4D97-AF65-F5344CB8AC3E}">
        <p14:creationId xmlns:p14="http://schemas.microsoft.com/office/powerpoint/2010/main" val="27588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6C48-7446-F4C0-6C18-214E86026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33AA5-C4D0-1309-0579-102039B2FC45}"/>
              </a:ext>
            </a:extLst>
          </p:cNvPr>
          <p:cNvSpPr>
            <a:spLocks noGrp="1"/>
          </p:cNvSpPr>
          <p:nvPr>
            <p:ph type="title"/>
          </p:nvPr>
        </p:nvSpPr>
        <p:spPr>
          <a:xfrm>
            <a:off x="838200" y="5691"/>
            <a:ext cx="10515600" cy="1325563"/>
          </a:xfrm>
        </p:spPr>
        <p:txBody>
          <a:bodyPr/>
          <a:lstStyle/>
          <a:p>
            <a:r>
              <a:rPr lang="en-US">
                <a:ea typeface="Calibri Light"/>
                <a:cs typeface="Calibri Light"/>
              </a:rPr>
              <a:t>Everyday use of statistics</a:t>
            </a:r>
            <a:endParaRPr lang="en-US"/>
          </a:p>
        </p:txBody>
      </p:sp>
      <p:sp>
        <p:nvSpPr>
          <p:cNvPr id="3" name="Content Placeholder 2">
            <a:extLst>
              <a:ext uri="{FF2B5EF4-FFF2-40B4-BE49-F238E27FC236}">
                <a16:creationId xmlns:a16="http://schemas.microsoft.com/office/drawing/2014/main" id="{61560690-52AA-8128-4675-4A69174909D3}"/>
              </a:ext>
            </a:extLst>
          </p:cNvPr>
          <p:cNvSpPr>
            <a:spLocks noGrp="1"/>
          </p:cNvSpPr>
          <p:nvPr>
            <p:ph idx="1"/>
          </p:nvPr>
        </p:nvSpPr>
        <p:spPr>
          <a:xfrm>
            <a:off x="838200" y="1336795"/>
            <a:ext cx="10515600" cy="4782658"/>
          </a:xfrm>
        </p:spPr>
        <p:txBody>
          <a:bodyPr vert="horz" lIns="91440" tIns="45720" rIns="91440" bIns="45720" rtlCol="0" anchor="t">
            <a:normAutofit lnSpcReduction="10000"/>
          </a:bodyPr>
          <a:lstStyle/>
          <a:p>
            <a:pPr marL="0" indent="0">
              <a:buNone/>
            </a:pPr>
            <a:r>
              <a:rPr lang="en-US" sz="4000" b="1" dirty="0">
                <a:ea typeface="Calibri"/>
                <a:cs typeface="Calibri"/>
              </a:rPr>
              <a:t>Be </a:t>
            </a:r>
            <a:r>
              <a:rPr lang="en-US" sz="4000" b="1" dirty="0" err="1">
                <a:ea typeface="Calibri"/>
                <a:cs typeface="Calibri"/>
              </a:rPr>
              <a:t>sceptical</a:t>
            </a:r>
            <a:r>
              <a:rPr lang="en-US" sz="4000" b="1" dirty="0">
                <a:ea typeface="Calibri"/>
                <a:cs typeface="Calibri"/>
              </a:rPr>
              <a:t> about statistical claims</a:t>
            </a:r>
            <a:endParaRPr lang="en-US" dirty="0"/>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endParaRPr lang="en-US" sz="4000" dirty="0">
              <a:ea typeface="Calibri"/>
              <a:cs typeface="Calibri"/>
            </a:endParaRPr>
          </a:p>
          <a:p>
            <a:pPr marL="0" indent="0">
              <a:buNone/>
            </a:pPr>
            <a:r>
              <a:rPr lang="en-US" sz="4000">
                <a:ea typeface="+mn-lt"/>
                <a:cs typeface="+mn-lt"/>
              </a:rPr>
              <a:t>"Grey ball is scientifically proven to significantly increase your sleep!"</a:t>
            </a:r>
            <a:endParaRPr lang="en-US">
              <a:ea typeface="+mn-lt"/>
              <a:cs typeface="+mn-lt"/>
            </a:endParaRPr>
          </a:p>
        </p:txBody>
      </p:sp>
      <p:sp>
        <p:nvSpPr>
          <p:cNvPr id="5" name="Subtitle 2">
            <a:extLst>
              <a:ext uri="{FF2B5EF4-FFF2-40B4-BE49-F238E27FC236}">
                <a16:creationId xmlns:a16="http://schemas.microsoft.com/office/drawing/2014/main" id="{74037653-2D68-80B5-05EA-E5833CFF9EC9}"/>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ea typeface="+mn-lt"/>
                <a:cs typeface="+mn-lt"/>
              </a:rPr>
              <a:t>1. Image: </a:t>
            </a:r>
            <a:r>
              <a:rPr lang="en-US" dirty="0">
                <a:ea typeface="+mn-lt"/>
                <a:cs typeface="+mn-lt"/>
                <a:hlinkClick r:id="rId2"/>
              </a:rPr>
              <a:t>Public Domain</a:t>
            </a:r>
            <a:endParaRPr lang="en-US">
              <a:ea typeface="Calibri"/>
              <a:cs typeface="Calibri"/>
            </a:endParaRPr>
          </a:p>
        </p:txBody>
      </p:sp>
      <p:pic>
        <p:nvPicPr>
          <p:cNvPr id="6" name="Picture 5" descr="Young man in a white tank top doing pushups with a grey inflatable ball.">
            <a:extLst>
              <a:ext uri="{FF2B5EF4-FFF2-40B4-BE49-F238E27FC236}">
                <a16:creationId xmlns:a16="http://schemas.microsoft.com/office/drawing/2014/main" id="{FA792362-A373-42A6-4F2D-EA96E4C3C769}"/>
              </a:ext>
            </a:extLst>
          </p:cNvPr>
          <p:cNvPicPr>
            <a:picLocks noChangeAspect="1"/>
          </p:cNvPicPr>
          <p:nvPr/>
        </p:nvPicPr>
        <p:blipFill>
          <a:blip r:embed="rId3"/>
          <a:stretch>
            <a:fillRect/>
          </a:stretch>
        </p:blipFill>
        <p:spPr>
          <a:xfrm>
            <a:off x="2472906" y="2101124"/>
            <a:ext cx="6441057" cy="2641374"/>
          </a:xfrm>
          <a:prstGeom prst="rect">
            <a:avLst/>
          </a:prstGeom>
        </p:spPr>
      </p:pic>
    </p:spTree>
    <p:extLst>
      <p:ext uri="{BB962C8B-B14F-4D97-AF65-F5344CB8AC3E}">
        <p14:creationId xmlns:p14="http://schemas.microsoft.com/office/powerpoint/2010/main" val="61532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23AD-94BA-7133-A0B1-36A41CBB8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D39D8-B382-9415-0A72-358ED38CABFC}"/>
              </a:ext>
            </a:extLst>
          </p:cNvPr>
          <p:cNvSpPr>
            <a:spLocks noGrp="1"/>
          </p:cNvSpPr>
          <p:nvPr>
            <p:ph type="title"/>
          </p:nvPr>
        </p:nvSpPr>
        <p:spPr>
          <a:xfrm>
            <a:off x="708803" y="5690"/>
            <a:ext cx="10486846" cy="1167413"/>
          </a:xfrm>
        </p:spPr>
        <p:txBody>
          <a:bodyPr/>
          <a:lstStyle/>
          <a:p>
            <a:r>
              <a:rPr lang="en-US">
                <a:ea typeface="Calibri Light"/>
                <a:cs typeface="Calibri Light"/>
              </a:rPr>
              <a:t>Everyday use of statistics</a:t>
            </a:r>
            <a:endParaRPr lang="en-US"/>
          </a:p>
        </p:txBody>
      </p:sp>
      <p:pic>
        <p:nvPicPr>
          <p:cNvPr id="4" name="Picture 3" descr="Bar plot showing two bars indicating hours of sleep in a control group and a 'grey ball' group as 7.96 and 8.05, respectively. Text shows N = 2000 and P = 0.044.">
            <a:extLst>
              <a:ext uri="{FF2B5EF4-FFF2-40B4-BE49-F238E27FC236}">
                <a16:creationId xmlns:a16="http://schemas.microsoft.com/office/drawing/2014/main" id="{B9197AB6-C73C-5B8D-6EA4-1C8BF75FCE0A}"/>
              </a:ext>
            </a:extLst>
          </p:cNvPr>
          <p:cNvPicPr>
            <a:picLocks noChangeAspect="1"/>
          </p:cNvPicPr>
          <p:nvPr/>
        </p:nvPicPr>
        <p:blipFill>
          <a:blip r:embed="rId2"/>
          <a:stretch>
            <a:fillRect/>
          </a:stretch>
        </p:blipFill>
        <p:spPr>
          <a:xfrm>
            <a:off x="924802" y="1035169"/>
            <a:ext cx="9364736" cy="5822831"/>
          </a:xfrm>
          <a:prstGeom prst="rect">
            <a:avLst/>
          </a:prstGeom>
        </p:spPr>
      </p:pic>
    </p:spTree>
    <p:extLst>
      <p:ext uri="{BB962C8B-B14F-4D97-AF65-F5344CB8AC3E}">
        <p14:creationId xmlns:p14="http://schemas.microsoft.com/office/powerpoint/2010/main" val="338369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9863-4079-965F-DAF4-9CE589928D83}"/>
              </a:ext>
            </a:extLst>
          </p:cNvPr>
          <p:cNvSpPr>
            <a:spLocks noGrp="1"/>
          </p:cNvSpPr>
          <p:nvPr>
            <p:ph type="title"/>
          </p:nvPr>
        </p:nvSpPr>
        <p:spPr/>
        <p:txBody>
          <a:bodyPr/>
          <a:lstStyle/>
          <a:p>
            <a:r>
              <a:rPr lang="en-US">
                <a:ea typeface="Calibri Light"/>
                <a:cs typeface="Calibri Light"/>
              </a:rPr>
              <a:t>Statistical errors in science</a:t>
            </a:r>
            <a:endParaRPr lang="en-US"/>
          </a:p>
        </p:txBody>
      </p:sp>
      <p:sp>
        <p:nvSpPr>
          <p:cNvPr id="3" name="Content Placeholder 2">
            <a:extLst>
              <a:ext uri="{FF2B5EF4-FFF2-40B4-BE49-F238E27FC236}">
                <a16:creationId xmlns:a16="http://schemas.microsoft.com/office/drawing/2014/main" id="{FBC20CA3-7BA7-AAD6-3D98-82D0836A402B}"/>
              </a:ext>
            </a:extLst>
          </p:cNvPr>
          <p:cNvSpPr>
            <a:spLocks noGrp="1"/>
          </p:cNvSpPr>
          <p:nvPr>
            <p:ph idx="1"/>
          </p:nvPr>
        </p:nvSpPr>
        <p:spPr/>
        <p:txBody>
          <a:bodyPr vert="horz" lIns="91440" tIns="45720" rIns="91440" bIns="45720" rtlCol="0" anchor="t">
            <a:normAutofit/>
          </a:bodyPr>
          <a:lstStyle/>
          <a:p>
            <a:pPr>
              <a:buNone/>
            </a:pPr>
            <a:r>
              <a:rPr lang="en-US" sz="4400">
                <a:ea typeface="+mn-lt"/>
                <a:cs typeface="+mn-lt"/>
              </a:rPr>
              <a:t>"[W]e continuously increased [our sample size] until statistical significance was reached to support our conclusions."</a:t>
            </a:r>
          </a:p>
          <a:p>
            <a:pPr>
              <a:buNone/>
            </a:pPr>
            <a:endParaRPr lang="en-US" sz="4400" dirty="0">
              <a:ea typeface="Calibri"/>
              <a:cs typeface="Calibri"/>
            </a:endParaRPr>
          </a:p>
          <a:p>
            <a:pPr marL="0" indent="0">
              <a:buNone/>
            </a:pPr>
            <a:r>
              <a:rPr lang="en-US" sz="4400">
                <a:ea typeface="+mn-lt"/>
                <a:cs typeface="+mn-lt"/>
              </a:rPr>
              <a:t>Paper in </a:t>
            </a:r>
            <a:r>
              <a:rPr lang="en-US" sz="4400" i="1">
                <a:ea typeface="+mn-lt"/>
                <a:cs typeface="+mn-lt"/>
              </a:rPr>
              <a:t>Nature Communications</a:t>
            </a:r>
          </a:p>
        </p:txBody>
      </p:sp>
    </p:spTree>
    <p:extLst>
      <p:ext uri="{BB962C8B-B14F-4D97-AF65-F5344CB8AC3E}">
        <p14:creationId xmlns:p14="http://schemas.microsoft.com/office/powerpoint/2010/main" val="282369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0ABE-AF1F-D407-D43B-5F613FE2A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D4931-391E-347E-9618-C78F20A8C446}"/>
              </a:ext>
            </a:extLst>
          </p:cNvPr>
          <p:cNvSpPr>
            <a:spLocks noGrp="1"/>
          </p:cNvSpPr>
          <p:nvPr>
            <p:ph type="title"/>
          </p:nvPr>
        </p:nvSpPr>
        <p:spPr/>
        <p:txBody>
          <a:bodyPr/>
          <a:lstStyle/>
          <a:p>
            <a:r>
              <a:rPr lang="en-US">
                <a:ea typeface="Calibri Light"/>
                <a:cs typeface="Calibri Light"/>
              </a:rPr>
              <a:t>Statistical errors in science</a:t>
            </a:r>
            <a:endParaRPr lang="en-US"/>
          </a:p>
        </p:txBody>
      </p:sp>
      <p:sp>
        <p:nvSpPr>
          <p:cNvPr id="3" name="Content Placeholder 2">
            <a:extLst>
              <a:ext uri="{FF2B5EF4-FFF2-40B4-BE49-F238E27FC236}">
                <a16:creationId xmlns:a16="http://schemas.microsoft.com/office/drawing/2014/main" id="{B49EF932-5C3B-C0D0-EB4F-0CB022E633C8}"/>
              </a:ext>
            </a:extLst>
          </p:cNvPr>
          <p:cNvSpPr>
            <a:spLocks noGrp="1"/>
          </p:cNvSpPr>
          <p:nvPr>
            <p:ph idx="1"/>
          </p:nvPr>
        </p:nvSpPr>
        <p:spPr>
          <a:xfrm>
            <a:off x="838200" y="1538078"/>
            <a:ext cx="10515600" cy="5170847"/>
          </a:xfrm>
        </p:spPr>
        <p:txBody>
          <a:bodyPr vert="horz" lIns="91440" tIns="45720" rIns="91440" bIns="45720" rtlCol="0" anchor="t">
            <a:normAutofit fontScale="40000" lnSpcReduction="20000"/>
          </a:bodyPr>
          <a:lstStyle/>
          <a:p>
            <a:pPr>
              <a:buNone/>
            </a:pPr>
            <a:r>
              <a:rPr lang="en-US" sz="4400" dirty="0" err="1">
                <a:ea typeface="+mn-lt"/>
                <a:cs typeface="+mn-lt"/>
              </a:rPr>
              <a:t>set.seed</a:t>
            </a:r>
            <a:r>
              <a:rPr lang="en-US" sz="4400" dirty="0">
                <a:ea typeface="+mn-lt"/>
                <a:cs typeface="+mn-lt"/>
              </a:rPr>
              <a:t>(202549);</a:t>
            </a:r>
            <a:endParaRPr lang="en-US" dirty="0"/>
          </a:p>
          <a:p>
            <a:pPr>
              <a:buNone/>
            </a:pPr>
            <a:r>
              <a:rPr lang="en-US" sz="4400">
                <a:ea typeface="+mn-lt"/>
                <a:cs typeface="+mn-lt"/>
              </a:rPr>
              <a:t>N &lt;- 20;</a:t>
            </a:r>
            <a:endParaRPr lang="en-US"/>
          </a:p>
          <a:p>
            <a:pPr>
              <a:buNone/>
            </a:pPr>
            <a:r>
              <a:rPr lang="en-US" sz="4400" dirty="0" err="1">
                <a:ea typeface="+mn-lt"/>
                <a:cs typeface="+mn-lt"/>
              </a:rPr>
              <a:t>Group_A</a:t>
            </a:r>
            <a:r>
              <a:rPr lang="en-US" sz="4400" dirty="0">
                <a:ea typeface="+mn-lt"/>
                <a:cs typeface="+mn-lt"/>
              </a:rPr>
              <a:t> &lt;- </a:t>
            </a:r>
            <a:r>
              <a:rPr lang="en-US" sz="4400" dirty="0" err="1">
                <a:ea typeface="+mn-lt"/>
                <a:cs typeface="+mn-lt"/>
              </a:rPr>
              <a:t>rnorm</a:t>
            </a:r>
            <a:r>
              <a:rPr lang="en-US" sz="4400" dirty="0">
                <a:ea typeface="+mn-lt"/>
                <a:cs typeface="+mn-lt"/>
              </a:rPr>
              <a:t>(n = N, mean = 100, </a:t>
            </a:r>
            <a:r>
              <a:rPr lang="en-US" sz="4400" dirty="0" err="1">
                <a:ea typeface="+mn-lt"/>
                <a:cs typeface="+mn-lt"/>
              </a:rPr>
              <a:t>sd</a:t>
            </a:r>
            <a:r>
              <a:rPr lang="en-US" sz="4400" dirty="0">
                <a:ea typeface="+mn-lt"/>
                <a:cs typeface="+mn-lt"/>
              </a:rPr>
              <a:t> = 10);</a:t>
            </a:r>
            <a:endParaRPr lang="en-US" dirty="0"/>
          </a:p>
          <a:p>
            <a:pPr>
              <a:buNone/>
            </a:pPr>
            <a:r>
              <a:rPr lang="en-US" sz="4400" dirty="0" err="1">
                <a:ea typeface="+mn-lt"/>
                <a:cs typeface="+mn-lt"/>
              </a:rPr>
              <a:t>Group_B</a:t>
            </a:r>
            <a:r>
              <a:rPr lang="en-US" sz="4400" dirty="0">
                <a:ea typeface="+mn-lt"/>
                <a:cs typeface="+mn-lt"/>
              </a:rPr>
              <a:t> &lt;- </a:t>
            </a:r>
            <a:r>
              <a:rPr lang="en-US" sz="4400" dirty="0" err="1">
                <a:ea typeface="+mn-lt"/>
                <a:cs typeface="+mn-lt"/>
              </a:rPr>
              <a:t>rnorm</a:t>
            </a:r>
            <a:r>
              <a:rPr lang="en-US" sz="4400" dirty="0">
                <a:ea typeface="+mn-lt"/>
                <a:cs typeface="+mn-lt"/>
              </a:rPr>
              <a:t>(n = N, mean = 100, </a:t>
            </a:r>
            <a:r>
              <a:rPr lang="en-US" sz="4400" dirty="0" err="1">
                <a:ea typeface="+mn-lt"/>
                <a:cs typeface="+mn-lt"/>
              </a:rPr>
              <a:t>sd</a:t>
            </a:r>
            <a:r>
              <a:rPr lang="en-US" sz="4400" dirty="0">
                <a:ea typeface="+mn-lt"/>
                <a:cs typeface="+mn-lt"/>
              </a:rPr>
              <a:t> = 10);</a:t>
            </a:r>
            <a:endParaRPr lang="en-US" dirty="0"/>
          </a:p>
          <a:p>
            <a:pPr>
              <a:buNone/>
            </a:pPr>
            <a:r>
              <a:rPr lang="en-US" sz="4400" dirty="0" err="1">
                <a:ea typeface="+mn-lt"/>
                <a:cs typeface="+mn-lt"/>
              </a:rPr>
              <a:t>pvals</a:t>
            </a:r>
            <a:r>
              <a:rPr lang="en-US" sz="4400" dirty="0">
                <a:ea typeface="+mn-lt"/>
                <a:cs typeface="+mn-lt"/>
              </a:rPr>
              <a:t> &lt;- NULL;</a:t>
            </a:r>
            <a:endParaRPr lang="en-US" dirty="0"/>
          </a:p>
          <a:p>
            <a:pPr>
              <a:buNone/>
            </a:pPr>
            <a:r>
              <a:rPr lang="en-US" sz="4400" dirty="0" err="1">
                <a:ea typeface="+mn-lt"/>
                <a:cs typeface="+mn-lt"/>
              </a:rPr>
              <a:t>max_N</a:t>
            </a:r>
            <a:r>
              <a:rPr lang="en-US" sz="4400" dirty="0">
                <a:ea typeface="+mn-lt"/>
                <a:cs typeface="+mn-lt"/>
              </a:rPr>
              <a:t> &lt;- 10000;</a:t>
            </a:r>
            <a:endParaRPr lang="en-US" dirty="0"/>
          </a:p>
          <a:p>
            <a:pPr>
              <a:buNone/>
            </a:pPr>
            <a:r>
              <a:rPr lang="en-US" sz="4400" dirty="0">
                <a:ea typeface="+mn-lt"/>
                <a:cs typeface="+mn-lt"/>
              </a:rPr>
              <a:t>while(N &lt; </a:t>
            </a:r>
            <a:r>
              <a:rPr lang="en-US" sz="4400" dirty="0" err="1">
                <a:ea typeface="+mn-lt"/>
                <a:cs typeface="+mn-lt"/>
              </a:rPr>
              <a:t>max_N</a:t>
            </a:r>
            <a:r>
              <a:rPr lang="en-US" sz="4400" dirty="0">
                <a:ea typeface="+mn-lt"/>
                <a:cs typeface="+mn-lt"/>
              </a:rPr>
              <a:t>){</a:t>
            </a:r>
            <a:endParaRPr lang="en-US" dirty="0"/>
          </a:p>
          <a:p>
            <a:pPr>
              <a:buNone/>
            </a:pPr>
            <a:r>
              <a:rPr lang="en-US" sz="4400" dirty="0">
                <a:ea typeface="+mn-lt"/>
                <a:cs typeface="+mn-lt"/>
              </a:rPr>
              <a:t>  </a:t>
            </a:r>
            <a:r>
              <a:rPr lang="en-US" sz="4400" dirty="0" err="1">
                <a:ea typeface="+mn-lt"/>
                <a:cs typeface="+mn-lt"/>
              </a:rPr>
              <a:t>new_p</a:t>
            </a:r>
            <a:r>
              <a:rPr lang="en-US" sz="4400" dirty="0">
                <a:ea typeface="+mn-lt"/>
                <a:cs typeface="+mn-lt"/>
              </a:rPr>
              <a:t>   &lt;- </a:t>
            </a:r>
            <a:r>
              <a:rPr lang="en-US" sz="4400" dirty="0" err="1">
                <a:ea typeface="+mn-lt"/>
                <a:cs typeface="+mn-lt"/>
              </a:rPr>
              <a:t>t.test</a:t>
            </a:r>
            <a:r>
              <a:rPr lang="en-US" sz="4400" dirty="0">
                <a:ea typeface="+mn-lt"/>
                <a:cs typeface="+mn-lt"/>
              </a:rPr>
              <a:t>(</a:t>
            </a:r>
            <a:r>
              <a:rPr lang="en-US" sz="4400" dirty="0" err="1">
                <a:ea typeface="+mn-lt"/>
                <a:cs typeface="+mn-lt"/>
              </a:rPr>
              <a:t>Group_A</a:t>
            </a:r>
            <a:r>
              <a:rPr lang="en-US" sz="4400" dirty="0">
                <a:ea typeface="+mn-lt"/>
                <a:cs typeface="+mn-lt"/>
              </a:rPr>
              <a:t>, </a:t>
            </a:r>
            <a:r>
              <a:rPr lang="en-US" sz="4400" dirty="0" err="1">
                <a:ea typeface="+mn-lt"/>
                <a:cs typeface="+mn-lt"/>
              </a:rPr>
              <a:t>Group_B</a:t>
            </a:r>
            <a:r>
              <a:rPr lang="en-US" sz="4400" dirty="0">
                <a:ea typeface="+mn-lt"/>
                <a:cs typeface="+mn-lt"/>
              </a:rPr>
              <a:t>)$</a:t>
            </a:r>
            <a:r>
              <a:rPr lang="en-US" sz="4400" dirty="0" err="1">
                <a:ea typeface="+mn-lt"/>
                <a:cs typeface="+mn-lt"/>
              </a:rPr>
              <a:t>p.value</a:t>
            </a:r>
            <a:r>
              <a:rPr lang="en-US" sz="4400" dirty="0">
                <a:ea typeface="+mn-lt"/>
                <a:cs typeface="+mn-lt"/>
              </a:rPr>
              <a:t>;</a:t>
            </a:r>
            <a:endParaRPr lang="en-US" dirty="0"/>
          </a:p>
          <a:p>
            <a:pPr>
              <a:buNone/>
            </a:pPr>
            <a:r>
              <a:rPr lang="en-US" sz="4400" dirty="0">
                <a:ea typeface="+mn-lt"/>
                <a:cs typeface="+mn-lt"/>
              </a:rPr>
              <a:t>  </a:t>
            </a:r>
            <a:r>
              <a:rPr lang="en-US" sz="4400" dirty="0" err="1">
                <a:ea typeface="+mn-lt"/>
                <a:cs typeface="+mn-lt"/>
              </a:rPr>
              <a:t>pvals</a:t>
            </a:r>
            <a:r>
              <a:rPr lang="en-US" sz="4400" dirty="0">
                <a:ea typeface="+mn-lt"/>
                <a:cs typeface="+mn-lt"/>
              </a:rPr>
              <a:t>   &lt;- c(</a:t>
            </a:r>
            <a:r>
              <a:rPr lang="en-US" sz="4400" dirty="0" err="1">
                <a:ea typeface="+mn-lt"/>
                <a:cs typeface="+mn-lt"/>
              </a:rPr>
              <a:t>pvals</a:t>
            </a:r>
            <a:r>
              <a:rPr lang="en-US" sz="4400" dirty="0">
                <a:ea typeface="+mn-lt"/>
                <a:cs typeface="+mn-lt"/>
              </a:rPr>
              <a:t>, </a:t>
            </a:r>
            <a:r>
              <a:rPr lang="en-US" sz="4400" dirty="0" err="1">
                <a:ea typeface="+mn-lt"/>
                <a:cs typeface="+mn-lt"/>
              </a:rPr>
              <a:t>new_p</a:t>
            </a:r>
            <a:r>
              <a:rPr lang="en-US" sz="4400" dirty="0">
                <a:ea typeface="+mn-lt"/>
                <a:cs typeface="+mn-lt"/>
              </a:rPr>
              <a:t>);</a:t>
            </a:r>
            <a:endParaRPr lang="en-US" dirty="0"/>
          </a:p>
          <a:p>
            <a:pPr>
              <a:buNone/>
            </a:pPr>
            <a:r>
              <a:rPr lang="en-US" sz="4400" dirty="0">
                <a:ea typeface="+mn-lt"/>
                <a:cs typeface="+mn-lt"/>
              </a:rPr>
              <a:t>  </a:t>
            </a:r>
            <a:r>
              <a:rPr lang="en-US" sz="4400" dirty="0" err="1">
                <a:ea typeface="+mn-lt"/>
                <a:cs typeface="+mn-lt"/>
              </a:rPr>
              <a:t>new_A</a:t>
            </a:r>
            <a:r>
              <a:rPr lang="en-US" sz="4400" dirty="0">
                <a:ea typeface="+mn-lt"/>
                <a:cs typeface="+mn-lt"/>
              </a:rPr>
              <a:t>   &lt;- </a:t>
            </a:r>
            <a:r>
              <a:rPr lang="en-US" sz="4400" dirty="0" err="1">
                <a:ea typeface="+mn-lt"/>
                <a:cs typeface="+mn-lt"/>
              </a:rPr>
              <a:t>rnorm</a:t>
            </a:r>
            <a:r>
              <a:rPr lang="en-US" sz="4400" dirty="0">
                <a:ea typeface="+mn-lt"/>
                <a:cs typeface="+mn-lt"/>
              </a:rPr>
              <a:t>(n = 1, mean = 100, </a:t>
            </a:r>
            <a:r>
              <a:rPr lang="en-US" sz="4400" dirty="0" err="1">
                <a:ea typeface="+mn-lt"/>
                <a:cs typeface="+mn-lt"/>
              </a:rPr>
              <a:t>sd</a:t>
            </a:r>
            <a:r>
              <a:rPr lang="en-US" sz="4400" dirty="0">
                <a:ea typeface="+mn-lt"/>
                <a:cs typeface="+mn-lt"/>
              </a:rPr>
              <a:t> = 10);</a:t>
            </a:r>
            <a:endParaRPr lang="en-US" dirty="0"/>
          </a:p>
          <a:p>
            <a:pPr>
              <a:buNone/>
            </a:pPr>
            <a:r>
              <a:rPr lang="en-US" sz="4400" dirty="0">
                <a:ea typeface="+mn-lt"/>
                <a:cs typeface="+mn-lt"/>
              </a:rPr>
              <a:t>  </a:t>
            </a:r>
            <a:r>
              <a:rPr lang="en-US" sz="4400" dirty="0" err="1">
                <a:ea typeface="+mn-lt"/>
                <a:cs typeface="+mn-lt"/>
              </a:rPr>
              <a:t>new_B</a:t>
            </a:r>
            <a:r>
              <a:rPr lang="en-US" sz="4400" dirty="0">
                <a:ea typeface="+mn-lt"/>
                <a:cs typeface="+mn-lt"/>
              </a:rPr>
              <a:t>   &lt;- </a:t>
            </a:r>
            <a:r>
              <a:rPr lang="en-US" sz="4400" dirty="0" err="1">
                <a:ea typeface="+mn-lt"/>
                <a:cs typeface="+mn-lt"/>
              </a:rPr>
              <a:t>rnorm</a:t>
            </a:r>
            <a:r>
              <a:rPr lang="en-US" sz="4400" dirty="0">
                <a:ea typeface="+mn-lt"/>
                <a:cs typeface="+mn-lt"/>
              </a:rPr>
              <a:t>(n = 1, mean = 100, </a:t>
            </a:r>
            <a:r>
              <a:rPr lang="en-US" sz="4400" dirty="0" err="1">
                <a:ea typeface="+mn-lt"/>
                <a:cs typeface="+mn-lt"/>
              </a:rPr>
              <a:t>sd</a:t>
            </a:r>
            <a:r>
              <a:rPr lang="en-US" sz="4400" dirty="0">
                <a:ea typeface="+mn-lt"/>
                <a:cs typeface="+mn-lt"/>
              </a:rPr>
              <a:t> = 10);</a:t>
            </a:r>
            <a:endParaRPr lang="en-US" dirty="0"/>
          </a:p>
          <a:p>
            <a:pPr>
              <a:buNone/>
            </a:pPr>
            <a:r>
              <a:rPr lang="en-US" sz="4400" dirty="0">
                <a:ea typeface="+mn-lt"/>
                <a:cs typeface="+mn-lt"/>
              </a:rPr>
              <a:t>  </a:t>
            </a:r>
            <a:r>
              <a:rPr lang="en-US" sz="4400" dirty="0" err="1">
                <a:ea typeface="+mn-lt"/>
                <a:cs typeface="+mn-lt"/>
              </a:rPr>
              <a:t>Group_A</a:t>
            </a:r>
            <a:r>
              <a:rPr lang="en-US" sz="4400" dirty="0">
                <a:ea typeface="+mn-lt"/>
                <a:cs typeface="+mn-lt"/>
              </a:rPr>
              <a:t> &lt;- c(</a:t>
            </a:r>
            <a:r>
              <a:rPr lang="en-US" sz="4400" dirty="0" err="1">
                <a:ea typeface="+mn-lt"/>
                <a:cs typeface="+mn-lt"/>
              </a:rPr>
              <a:t>Group_A</a:t>
            </a:r>
            <a:r>
              <a:rPr lang="en-US" sz="4400" dirty="0">
                <a:ea typeface="+mn-lt"/>
                <a:cs typeface="+mn-lt"/>
              </a:rPr>
              <a:t>, </a:t>
            </a:r>
            <a:r>
              <a:rPr lang="en-US" sz="4400" dirty="0" err="1">
                <a:ea typeface="+mn-lt"/>
                <a:cs typeface="+mn-lt"/>
              </a:rPr>
              <a:t>new_A</a:t>
            </a:r>
            <a:r>
              <a:rPr lang="en-US" sz="4400" dirty="0">
                <a:ea typeface="+mn-lt"/>
                <a:cs typeface="+mn-lt"/>
              </a:rPr>
              <a:t>);</a:t>
            </a:r>
            <a:endParaRPr lang="en-US" dirty="0"/>
          </a:p>
          <a:p>
            <a:pPr>
              <a:buNone/>
            </a:pPr>
            <a:r>
              <a:rPr lang="en-US" sz="4400" dirty="0">
                <a:ea typeface="+mn-lt"/>
                <a:cs typeface="+mn-lt"/>
              </a:rPr>
              <a:t>  </a:t>
            </a:r>
            <a:r>
              <a:rPr lang="en-US" sz="4400" dirty="0" err="1">
                <a:ea typeface="+mn-lt"/>
                <a:cs typeface="+mn-lt"/>
              </a:rPr>
              <a:t>Group_B</a:t>
            </a:r>
            <a:r>
              <a:rPr lang="en-US" sz="4400" dirty="0">
                <a:ea typeface="+mn-lt"/>
                <a:cs typeface="+mn-lt"/>
              </a:rPr>
              <a:t> &lt;- c(</a:t>
            </a:r>
            <a:r>
              <a:rPr lang="en-US" sz="4400" dirty="0" err="1">
                <a:ea typeface="+mn-lt"/>
                <a:cs typeface="+mn-lt"/>
              </a:rPr>
              <a:t>Group_B</a:t>
            </a:r>
            <a:r>
              <a:rPr lang="en-US" sz="4400" dirty="0">
                <a:ea typeface="+mn-lt"/>
                <a:cs typeface="+mn-lt"/>
              </a:rPr>
              <a:t>, </a:t>
            </a:r>
            <a:r>
              <a:rPr lang="en-US" sz="4400" dirty="0" err="1">
                <a:ea typeface="+mn-lt"/>
                <a:cs typeface="+mn-lt"/>
              </a:rPr>
              <a:t>new_B</a:t>
            </a:r>
            <a:r>
              <a:rPr lang="en-US" sz="4400" dirty="0">
                <a:ea typeface="+mn-lt"/>
                <a:cs typeface="+mn-lt"/>
              </a:rPr>
              <a:t>);</a:t>
            </a:r>
            <a:endParaRPr lang="en-US" dirty="0"/>
          </a:p>
          <a:p>
            <a:pPr>
              <a:buNone/>
            </a:pPr>
            <a:r>
              <a:rPr lang="en-US" sz="4400">
                <a:ea typeface="+mn-lt"/>
                <a:cs typeface="+mn-lt"/>
              </a:rPr>
              <a:t>  N       &lt;- N + 1;</a:t>
            </a:r>
            <a:endParaRPr lang="en-US"/>
          </a:p>
          <a:p>
            <a:pPr>
              <a:buNone/>
            </a:pPr>
            <a:r>
              <a:rPr lang="en-US" sz="4400">
                <a:ea typeface="+mn-lt"/>
                <a:cs typeface="+mn-lt"/>
              </a:rPr>
              <a:t>}</a:t>
            </a:r>
            <a:endParaRPr lang="en-US"/>
          </a:p>
        </p:txBody>
      </p:sp>
    </p:spTree>
    <p:extLst>
      <p:ext uri="{BB962C8B-B14F-4D97-AF65-F5344CB8AC3E}">
        <p14:creationId xmlns:p14="http://schemas.microsoft.com/office/powerpoint/2010/main" val="131754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6A15-2043-3907-D15F-2400F7E2E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7660B-951F-EE23-25C2-CEF62BAEC45F}"/>
              </a:ext>
            </a:extLst>
          </p:cNvPr>
          <p:cNvSpPr>
            <a:spLocks noGrp="1"/>
          </p:cNvSpPr>
          <p:nvPr>
            <p:ph type="title"/>
          </p:nvPr>
        </p:nvSpPr>
        <p:spPr>
          <a:xfrm>
            <a:off x="838200" y="5691"/>
            <a:ext cx="10515600" cy="1325563"/>
          </a:xfrm>
        </p:spPr>
        <p:txBody>
          <a:bodyPr/>
          <a:lstStyle/>
          <a:p>
            <a:r>
              <a:rPr lang="en-US">
                <a:ea typeface="Calibri Light"/>
                <a:cs typeface="Calibri Light"/>
              </a:rPr>
              <a:t>Statistical errors in science</a:t>
            </a:r>
            <a:endParaRPr lang="en-US"/>
          </a:p>
        </p:txBody>
      </p:sp>
      <p:pic>
        <p:nvPicPr>
          <p:cNvPr id="6" name="Content Placeholder 5" descr="A line plot showing a p-value for a statistical test randomly going up and down as sample size increases, occasionally dipping below 0.05.">
            <a:extLst>
              <a:ext uri="{FF2B5EF4-FFF2-40B4-BE49-F238E27FC236}">
                <a16:creationId xmlns:a16="http://schemas.microsoft.com/office/drawing/2014/main" id="{8A427D1F-EC75-38E0-5084-E85635BBC9AF}"/>
              </a:ext>
            </a:extLst>
          </p:cNvPr>
          <p:cNvPicPr>
            <a:picLocks noGrp="1" noChangeAspect="1"/>
          </p:cNvPicPr>
          <p:nvPr>
            <p:ph idx="1"/>
          </p:nvPr>
        </p:nvPicPr>
        <p:blipFill>
          <a:blip r:embed="rId2"/>
          <a:stretch>
            <a:fillRect/>
          </a:stretch>
        </p:blipFill>
        <p:spPr>
          <a:xfrm>
            <a:off x="1466493" y="1336118"/>
            <a:ext cx="8971470" cy="5517259"/>
          </a:xfrm>
          <a:prstGeom prst="rect">
            <a:avLst/>
          </a:prstGeom>
        </p:spPr>
      </p:pic>
    </p:spTree>
    <p:extLst>
      <p:ext uri="{BB962C8B-B14F-4D97-AF65-F5344CB8AC3E}">
        <p14:creationId xmlns:p14="http://schemas.microsoft.com/office/powerpoint/2010/main" val="112672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6DFC-6608-8449-B5C7-27DD2224F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41F2E-E995-7CB9-FB90-078263F1069A}"/>
              </a:ext>
            </a:extLst>
          </p:cNvPr>
          <p:cNvSpPr>
            <a:spLocks noGrp="1"/>
          </p:cNvSpPr>
          <p:nvPr>
            <p:ph type="title"/>
          </p:nvPr>
        </p:nvSpPr>
        <p:spPr>
          <a:xfrm>
            <a:off x="838200" y="5691"/>
            <a:ext cx="10515600" cy="1325563"/>
          </a:xfrm>
        </p:spPr>
        <p:txBody>
          <a:bodyPr/>
          <a:lstStyle/>
          <a:p>
            <a:r>
              <a:rPr lang="en-US" dirty="0">
                <a:ea typeface="Calibri Light"/>
                <a:cs typeface="Calibri Light"/>
              </a:rPr>
              <a:t>What's next? The R module</a:t>
            </a:r>
            <a:endParaRPr lang="en-US" dirty="0"/>
          </a:p>
        </p:txBody>
      </p:sp>
      <p:sp>
        <p:nvSpPr>
          <p:cNvPr id="3" name="Content Placeholder 2">
            <a:extLst>
              <a:ext uri="{FF2B5EF4-FFF2-40B4-BE49-F238E27FC236}">
                <a16:creationId xmlns:a16="http://schemas.microsoft.com/office/drawing/2014/main" id="{7D64AA37-08D6-BE1A-10C2-C983D8BCF75D}"/>
              </a:ext>
            </a:extLst>
          </p:cNvPr>
          <p:cNvSpPr>
            <a:spLocks noGrp="1"/>
          </p:cNvSpPr>
          <p:nvPr>
            <p:ph idx="1"/>
          </p:nvPr>
        </p:nvSpPr>
        <p:spPr>
          <a:xfrm>
            <a:off x="838200" y="1336795"/>
            <a:ext cx="10515600" cy="5271488"/>
          </a:xfrm>
        </p:spPr>
        <p:txBody>
          <a:bodyPr vert="horz" lIns="91440" tIns="45720" rIns="91440" bIns="45720" rtlCol="0" anchor="t">
            <a:normAutofit fontScale="85000" lnSpcReduction="20000"/>
          </a:bodyPr>
          <a:lstStyle/>
          <a:p>
            <a:pPr>
              <a:buNone/>
            </a:pPr>
            <a:r>
              <a:rPr lang="en-US" sz="4000" b="1">
                <a:ea typeface="+mn-lt"/>
                <a:cs typeface="+mn-lt"/>
              </a:rPr>
              <a:t>Learn to code in R and more stats</a:t>
            </a:r>
            <a:endParaRPr lang="en-US" b="1">
              <a:ea typeface="Calibri"/>
              <a:cs typeface="Calibri"/>
            </a:endParaRPr>
          </a:p>
          <a:p>
            <a:pPr>
              <a:buNone/>
            </a:pPr>
            <a:endParaRPr lang="en-US"/>
          </a:p>
          <a:p>
            <a:pPr marL="571500" indent="-571500"/>
            <a:r>
              <a:rPr lang="en-US" sz="4000">
                <a:ea typeface="+mn-lt"/>
                <a:cs typeface="+mn-lt"/>
              </a:rPr>
              <a:t>Coding and data wrangling</a:t>
            </a:r>
            <a:endParaRPr lang="en-US">
              <a:ea typeface="Calibri" panose="020F0502020204030204"/>
              <a:cs typeface="Calibri" panose="020F0502020204030204"/>
            </a:endParaRPr>
          </a:p>
          <a:p>
            <a:pPr marL="571500" indent="-571500"/>
            <a:r>
              <a:rPr lang="en-US" sz="4000" dirty="0">
                <a:ea typeface="+mn-lt"/>
                <a:cs typeface="+mn-lt"/>
              </a:rPr>
              <a:t>Data </a:t>
            </a:r>
            <a:r>
              <a:rPr lang="en-US" sz="4000" dirty="0" err="1">
                <a:ea typeface="+mn-lt"/>
                <a:cs typeface="+mn-lt"/>
              </a:rPr>
              <a:t>visualisation</a:t>
            </a:r>
            <a:r>
              <a:rPr lang="en-US" sz="4000" dirty="0">
                <a:ea typeface="+mn-lt"/>
                <a:cs typeface="+mn-lt"/>
              </a:rPr>
              <a:t> in R</a:t>
            </a:r>
            <a:endParaRPr lang="en-US" dirty="0">
              <a:ea typeface="Calibri" panose="020F0502020204030204"/>
              <a:cs typeface="Calibri" panose="020F0502020204030204"/>
            </a:endParaRPr>
          </a:p>
          <a:p>
            <a:pPr marL="571500" indent="-571500"/>
            <a:r>
              <a:rPr lang="en-US" sz="4000">
                <a:ea typeface="+mn-lt"/>
                <a:cs typeface="+mn-lt"/>
              </a:rPr>
              <a:t>Linear regression</a:t>
            </a:r>
            <a:endParaRPr lang="en-US">
              <a:ea typeface="Calibri" panose="020F0502020204030204"/>
              <a:cs typeface="Calibri" panose="020F0502020204030204"/>
            </a:endParaRPr>
          </a:p>
          <a:p>
            <a:pPr marL="571500" indent="-571500"/>
            <a:r>
              <a:rPr lang="en-US" sz="4000">
                <a:ea typeface="+mn-lt"/>
                <a:cs typeface="+mn-lt"/>
              </a:rPr>
              <a:t>Multiple regression</a:t>
            </a:r>
            <a:endParaRPr lang="en-US">
              <a:ea typeface="Calibri" panose="020F0502020204030204"/>
              <a:cs typeface="Calibri" panose="020F0502020204030204"/>
            </a:endParaRPr>
          </a:p>
          <a:p>
            <a:pPr marL="571500" indent="-571500"/>
            <a:r>
              <a:rPr lang="en-US" sz="4000">
                <a:ea typeface="+mn-lt"/>
                <a:cs typeface="+mn-lt"/>
              </a:rPr>
              <a:t>ANOVA, ANCOVA, interactions</a:t>
            </a:r>
            <a:endParaRPr lang="en-US">
              <a:ea typeface="Calibri" panose="020F0502020204030204"/>
              <a:cs typeface="Calibri" panose="020F0502020204030204"/>
            </a:endParaRPr>
          </a:p>
          <a:p>
            <a:pPr marL="571500" indent="-571500"/>
            <a:r>
              <a:rPr lang="en-US" sz="4000" dirty="0" err="1">
                <a:ea typeface="+mn-lt"/>
                <a:cs typeface="+mn-lt"/>
              </a:rPr>
              <a:t>Generalised</a:t>
            </a:r>
            <a:r>
              <a:rPr lang="en-US" sz="4000" dirty="0">
                <a:ea typeface="+mn-lt"/>
                <a:cs typeface="+mn-lt"/>
              </a:rPr>
              <a:t> linear models</a:t>
            </a:r>
            <a:endParaRPr lang="en-US" dirty="0">
              <a:ea typeface="Calibri" panose="020F0502020204030204"/>
              <a:cs typeface="Calibri" panose="020F0502020204030204"/>
            </a:endParaRPr>
          </a:p>
          <a:p>
            <a:pPr marL="571500" indent="-571500"/>
            <a:r>
              <a:rPr lang="en-US" sz="4000">
                <a:ea typeface="+mn-lt"/>
                <a:cs typeface="+mn-lt"/>
              </a:rPr>
              <a:t>Mixed models, GAMs</a:t>
            </a:r>
            <a:endParaRPr lang="en-US">
              <a:ea typeface="Calibri" panose="020F0502020204030204"/>
              <a:cs typeface="Calibri" panose="020F0502020204030204"/>
            </a:endParaRPr>
          </a:p>
          <a:p>
            <a:pPr>
              <a:buNone/>
            </a:pPr>
            <a:endParaRPr lang="en-US" sz="4000" dirty="0">
              <a:ea typeface="+mn-lt"/>
              <a:cs typeface="+mn-lt"/>
            </a:endParaRPr>
          </a:p>
          <a:p>
            <a:pPr marL="0" indent="0">
              <a:buNone/>
            </a:pPr>
            <a:r>
              <a:rPr lang="en-US" sz="4000">
                <a:ea typeface="+mn-lt"/>
                <a:cs typeface="+mn-lt"/>
              </a:rPr>
              <a:t>Understand </a:t>
            </a:r>
            <a:r>
              <a:rPr lang="en-US" sz="4000" dirty="0">
                <a:ea typeface="+mn-lt"/>
                <a:cs typeface="+mn-lt"/>
                <a:hlinkClick r:id="rId2"/>
              </a:rPr>
              <a:t>equivalence</a:t>
            </a:r>
            <a:r>
              <a:rPr lang="en-US" sz="4000">
                <a:ea typeface="+mn-lt"/>
                <a:cs typeface="+mn-lt"/>
              </a:rPr>
              <a:t> of t-tests, ANOVA, regression</a:t>
            </a:r>
            <a:endParaRPr lang="en-US"/>
          </a:p>
        </p:txBody>
      </p:sp>
    </p:spTree>
    <p:extLst>
      <p:ext uri="{BB962C8B-B14F-4D97-AF65-F5344CB8AC3E}">
        <p14:creationId xmlns:p14="http://schemas.microsoft.com/office/powerpoint/2010/main" val="177705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hypotheses</a:t>
            </a:r>
            <a:endParaRPr lang="en-US" dirty="0"/>
          </a:p>
        </p:txBody>
      </p:sp>
      <p:sp>
        <p:nvSpPr>
          <p:cNvPr id="3" name="Subtitle 2"/>
          <p:cNvSpPr>
            <a:spLocks noGrp="1"/>
          </p:cNvSpPr>
          <p:nvPr>
            <p:ph type="subTitle" idx="1"/>
          </p:nvPr>
        </p:nvSpPr>
        <p:spPr>
          <a:xfrm>
            <a:off x="388189" y="1071623"/>
            <a:ext cx="11415623" cy="5667044"/>
          </a:xfrm>
        </p:spPr>
        <p:txBody>
          <a:bodyPr vert="horz" lIns="91440" tIns="45720" rIns="91440" bIns="45720" rtlCol="0" anchor="t">
            <a:noAutofit/>
          </a:bodyPr>
          <a:lstStyle/>
          <a:p>
            <a:pPr algn="l"/>
            <a:r>
              <a:rPr lang="en-US" sz="2800" dirty="0">
                <a:ea typeface="+mn-lt"/>
                <a:cs typeface="+mn-lt"/>
              </a:rPr>
              <a:t>Important to </a:t>
            </a:r>
            <a:r>
              <a:rPr lang="en-US" sz="2800" dirty="0" err="1">
                <a:ea typeface="+mn-lt"/>
                <a:cs typeface="+mn-lt"/>
              </a:rPr>
              <a:t>recognise</a:t>
            </a:r>
            <a:r>
              <a:rPr lang="en-US" sz="2800" dirty="0">
                <a:ea typeface="+mn-lt"/>
                <a:cs typeface="+mn-lt"/>
              </a:rPr>
              <a:t> the difference between scientific and statistical hypotheses</a:t>
            </a:r>
            <a:endParaRPr lang="en-US" sz="2800">
              <a:cs typeface="Calibri"/>
            </a:endParaRPr>
          </a:p>
          <a:p>
            <a:pPr marL="457200" indent="-457200" algn="l">
              <a:buChar char="•"/>
            </a:pPr>
            <a:r>
              <a:rPr lang="en-US" sz="2800" b="1" dirty="0">
                <a:ea typeface="+mn-lt"/>
                <a:cs typeface="+mn-lt"/>
              </a:rPr>
              <a:t>Statistical hypotheses</a:t>
            </a:r>
            <a:r>
              <a:rPr lang="en-US" sz="2800" dirty="0">
                <a:ea typeface="+mn-lt"/>
                <a:cs typeface="+mn-lt"/>
              </a:rPr>
              <a:t> simply state whether or not a pattern or trend exists in the data</a:t>
            </a:r>
            <a:endParaRPr lang="en-US" sz="2800">
              <a:cs typeface="Calibri"/>
            </a:endParaRPr>
          </a:p>
          <a:p>
            <a:pPr marL="457200" indent="-457200" algn="l">
              <a:buChar char="•"/>
            </a:pPr>
            <a:r>
              <a:rPr lang="en-US" sz="2800" b="1" dirty="0">
                <a:ea typeface="+mn-lt"/>
                <a:cs typeface="+mn-lt"/>
              </a:rPr>
              <a:t>Scientific hypotheses</a:t>
            </a:r>
            <a:r>
              <a:rPr lang="en-US" sz="2800" dirty="0">
                <a:ea typeface="+mn-lt"/>
                <a:cs typeface="+mn-lt"/>
              </a:rPr>
              <a:t> attempt to explain a set of observations in the world</a:t>
            </a:r>
            <a:endParaRPr lang="en-US" sz="2800">
              <a:cs typeface="Calibri"/>
            </a:endParaRPr>
          </a:p>
          <a:p>
            <a:pPr algn="l"/>
            <a:r>
              <a:rPr lang="en-US" sz="2800" dirty="0">
                <a:ea typeface="+mn-lt"/>
                <a:cs typeface="+mn-lt"/>
              </a:rPr>
              <a:t>When writing a scientific report, the scientific hypotheses should usually be the central focus of the writing. </a:t>
            </a:r>
          </a:p>
          <a:p>
            <a:pPr marL="457200" indent="-457200" algn="l">
              <a:buChar char="•"/>
            </a:pPr>
            <a:r>
              <a:rPr lang="en-US" sz="2800" dirty="0">
                <a:ea typeface="+mn-lt"/>
                <a:cs typeface="+mn-lt"/>
              </a:rPr>
              <a:t>Usually best placed at the end of an introduction</a:t>
            </a:r>
            <a:endParaRPr lang="en-US" sz="2800">
              <a:cs typeface="Calibri" panose="020F0502020204030204"/>
            </a:endParaRPr>
          </a:p>
          <a:p>
            <a:pPr marL="457200" indent="-457200" algn="l">
              <a:buChar char="•"/>
            </a:pPr>
            <a:r>
              <a:rPr lang="en-US" sz="2800" dirty="0">
                <a:ea typeface="+mn-lt"/>
                <a:cs typeface="+mn-lt"/>
              </a:rPr>
              <a:t>Generally good to briefly explain how hypothesis will be tested </a:t>
            </a:r>
            <a:endParaRPr lang="en-US" sz="2800">
              <a:cs typeface="Calibri" panose="020F0502020204030204"/>
            </a:endParaRPr>
          </a:p>
          <a:p>
            <a:pPr algn="l"/>
            <a:r>
              <a:rPr lang="en-US" sz="2800" dirty="0">
                <a:ea typeface="+mn-lt"/>
                <a:cs typeface="+mn-lt"/>
              </a:rPr>
              <a:t>There are always exceptions in the scientific literature, but clear hypotheses (sometimes expressed as questions) are usually presented toward the end of the introduction.</a:t>
            </a:r>
            <a:endParaRPr lang="en-US" sz="2800">
              <a:cs typeface="Calibri"/>
            </a:endParaRPr>
          </a:p>
          <a:p>
            <a:pPr algn="l"/>
            <a:endParaRPr lang="en-US" dirty="0">
              <a:cs typeface="Calibri"/>
            </a:endParaRPr>
          </a:p>
          <a:p>
            <a:pPr algn="l"/>
            <a:endParaRPr lang="en-US" sz="3200" dirty="0">
              <a:cs typeface="Calibri"/>
            </a:endParaRPr>
          </a:p>
        </p:txBody>
      </p:sp>
    </p:spTree>
    <p:extLst>
      <p:ext uri="{BB962C8B-B14F-4D97-AF65-F5344CB8AC3E}">
        <p14:creationId xmlns:p14="http://schemas.microsoft.com/office/powerpoint/2010/main" val="226305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hypotheses</a:t>
            </a:r>
            <a:endParaRPr lang="en-US" dirty="0"/>
          </a:p>
        </p:txBody>
      </p:sp>
      <p:sp>
        <p:nvSpPr>
          <p:cNvPr id="3" name="Subtitle 2"/>
          <p:cNvSpPr>
            <a:spLocks noGrp="1"/>
          </p:cNvSpPr>
          <p:nvPr>
            <p:ph type="subTitle" idx="1"/>
          </p:nvPr>
        </p:nvSpPr>
        <p:spPr>
          <a:xfrm>
            <a:off x="301925" y="956604"/>
            <a:ext cx="11415623" cy="5451384"/>
          </a:xfrm>
        </p:spPr>
        <p:txBody>
          <a:bodyPr vert="horz" lIns="91440" tIns="45720" rIns="91440" bIns="45720" rtlCol="0" anchor="t">
            <a:noAutofit/>
          </a:bodyPr>
          <a:lstStyle/>
          <a:p>
            <a:pPr algn="l"/>
            <a:r>
              <a:rPr lang="en-US" sz="3200" dirty="0">
                <a:ea typeface="+mn-lt"/>
                <a:cs typeface="+mn-lt"/>
              </a:rPr>
              <a:t>"The purpose of this study was to address the critical lack of knowledge regarding the potential value of forest strips in the tropics by examining 30-year-old terra </a:t>
            </a:r>
            <a:r>
              <a:rPr lang="en-US" sz="3200" dirty="0" err="1">
                <a:ea typeface="+mn-lt"/>
                <a:cs typeface="+mn-lt"/>
              </a:rPr>
              <a:t>firme</a:t>
            </a:r>
            <a:r>
              <a:rPr lang="en-US" sz="3200" dirty="0">
                <a:ea typeface="+mn-lt"/>
                <a:cs typeface="+mn-lt"/>
              </a:rPr>
              <a:t> and riparian forest strips in the north-east Brazilian Amazon. [...] To do this we examined patterns of abundance and occupancy of bird species already identified as characteristic of continuous primary forest [...]. Specifically, we test the </a:t>
            </a:r>
            <a:r>
              <a:rPr lang="en-US" sz="3200" i="1" dirty="0">
                <a:ea typeface="+mn-lt"/>
                <a:cs typeface="+mn-lt"/>
              </a:rPr>
              <a:t>a priori</a:t>
            </a:r>
            <a:r>
              <a:rPr lang="en-US" sz="3200" dirty="0">
                <a:ea typeface="+mn-lt"/>
                <a:cs typeface="+mn-lt"/>
              </a:rPr>
              <a:t> hypotheses that (1) bird species richness and community structure in remnant forest strips will be clearly distinct from bird assemblages in continuous primary forest, (2) bird species richness and community structure will become more similar to the matrix avifauna with increasing distance from adjoining areas of continuous forest" [1].</a:t>
            </a:r>
            <a:endParaRPr lang="en-US" dirty="0"/>
          </a:p>
        </p:txBody>
      </p:sp>
      <p:sp>
        <p:nvSpPr>
          <p:cNvPr id="7" name="Subtitle 2">
            <a:extLst>
              <a:ext uri="{FF2B5EF4-FFF2-40B4-BE49-F238E27FC236}">
                <a16:creationId xmlns:a16="http://schemas.microsoft.com/office/drawing/2014/main" id="{573CD295-9F1E-4C80-A415-19F7D638F15C}"/>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Hawes, J et al. 2008. </a:t>
            </a:r>
            <a:r>
              <a:rPr lang="en-US" i="1" dirty="0">
                <a:ea typeface="+mn-lt"/>
                <a:cs typeface="+mn-lt"/>
              </a:rPr>
              <a:t>Biol. </a:t>
            </a:r>
            <a:r>
              <a:rPr lang="en-US" i="1" dirty="0" err="1">
                <a:ea typeface="+mn-lt"/>
                <a:cs typeface="+mn-lt"/>
              </a:rPr>
              <a:t>Conserv</a:t>
            </a:r>
            <a:r>
              <a:rPr lang="en-US" i="1" dirty="0">
                <a:ea typeface="+mn-lt"/>
                <a:cs typeface="+mn-lt"/>
              </a:rPr>
              <a:t>.</a:t>
            </a:r>
            <a:r>
              <a:rPr lang="en-US" dirty="0">
                <a:ea typeface="+mn-lt"/>
                <a:cs typeface="+mn-lt"/>
              </a:rPr>
              <a:t> </a:t>
            </a:r>
            <a:r>
              <a:rPr lang="en-US" dirty="0">
                <a:ea typeface="+mn-lt"/>
                <a:cs typeface="+mn-lt"/>
                <a:hlinkClick r:id="rId2"/>
              </a:rPr>
              <a:t>141:2262-2278</a:t>
            </a:r>
            <a:r>
              <a:rPr lang="en-US" dirty="0">
                <a:ea typeface="+mn-lt"/>
                <a:cs typeface="+mn-lt"/>
              </a:rPr>
              <a:t>. </a:t>
            </a:r>
            <a:endParaRPr lang="en-US" dirty="0">
              <a:cs typeface="Calibri"/>
            </a:endParaRPr>
          </a:p>
        </p:txBody>
      </p:sp>
    </p:spTree>
    <p:extLst>
      <p:ext uri="{BB962C8B-B14F-4D97-AF65-F5344CB8AC3E}">
        <p14:creationId xmlns:p14="http://schemas.microsoft.com/office/powerpoint/2010/main" val="230895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hypotheses</a:t>
            </a:r>
            <a:endParaRPr lang="en-US" dirty="0">
              <a:ea typeface="+mj-lt"/>
              <a:cs typeface="+mj-lt"/>
            </a:endParaRPr>
          </a:p>
        </p:txBody>
      </p:sp>
      <p:sp>
        <p:nvSpPr>
          <p:cNvPr id="3" name="Subtitle 2"/>
          <p:cNvSpPr>
            <a:spLocks noGrp="1"/>
          </p:cNvSpPr>
          <p:nvPr>
            <p:ph type="subTitle" idx="1"/>
          </p:nvPr>
        </p:nvSpPr>
        <p:spPr>
          <a:xfrm>
            <a:off x="301925" y="956604"/>
            <a:ext cx="11415623" cy="5451384"/>
          </a:xfrm>
        </p:spPr>
        <p:txBody>
          <a:bodyPr vert="horz" lIns="91440" tIns="45720" rIns="91440" bIns="45720" rtlCol="0" anchor="t">
            <a:noAutofit/>
          </a:bodyPr>
          <a:lstStyle/>
          <a:p>
            <a:pPr algn="l"/>
            <a:r>
              <a:rPr lang="en-US" sz="3200" dirty="0">
                <a:ea typeface="+mn-lt"/>
                <a:cs typeface="+mn-lt"/>
              </a:rPr>
              <a:t>"In the present study we examine which abiotic factor(s) (light, nutrient, and/or water availability) are most important in determining species habitat associations at [</a:t>
            </a:r>
            <a:r>
              <a:rPr lang="en-US" sz="3200" dirty="0" err="1">
                <a:ea typeface="+mn-lt"/>
                <a:cs typeface="+mn-lt"/>
              </a:rPr>
              <a:t>Sepilok</a:t>
            </a:r>
            <a:r>
              <a:rPr lang="en-US" sz="3200" dirty="0">
                <a:ea typeface="+mn-lt"/>
                <a:cs typeface="+mn-lt"/>
              </a:rPr>
              <a:t> Forest Reserve] and test the importance of differential resource-use efficiency in predicting these associations. Specific hypotheses are as follows: (1) sandstone species are more conservative in their water use than alluvial specialists [...] and (5) although species may show acclimation responses when grown on their nonnative soil type, alluvial specialists are genetically constrained such that they do not perform as sandstone specialists when grown on sandstone soils, and vice versa" [1].</a:t>
            </a:r>
            <a:endParaRPr lang="en-US" sz="3200">
              <a:ea typeface="+mn-lt"/>
              <a:cs typeface="+mn-lt"/>
            </a:endParaRPr>
          </a:p>
        </p:txBody>
      </p:sp>
      <p:sp>
        <p:nvSpPr>
          <p:cNvPr id="7" name="Subtitle 2">
            <a:extLst>
              <a:ext uri="{FF2B5EF4-FFF2-40B4-BE49-F238E27FC236}">
                <a16:creationId xmlns:a16="http://schemas.microsoft.com/office/drawing/2014/main" id="{573CD295-9F1E-4C80-A415-19F7D638F15C}"/>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Baltzer, JL et al. 2005. </a:t>
            </a:r>
            <a:r>
              <a:rPr lang="en-US" i="1" dirty="0">
                <a:ea typeface="+mn-lt"/>
                <a:cs typeface="+mn-lt"/>
              </a:rPr>
              <a:t>Ecology </a:t>
            </a:r>
            <a:r>
              <a:rPr lang="en-US" dirty="0">
                <a:ea typeface="+mn-lt"/>
                <a:cs typeface="+mn-lt"/>
                <a:hlinkClick r:id="rId2"/>
              </a:rPr>
              <a:t>86:3063-3077</a:t>
            </a:r>
            <a:r>
              <a:rPr lang="en-US" dirty="0">
                <a:ea typeface="+mn-lt"/>
                <a:cs typeface="+mn-lt"/>
              </a:rPr>
              <a:t>.</a:t>
            </a:r>
            <a:endParaRPr lang="en-US" dirty="0">
              <a:cs typeface="Calibri"/>
            </a:endParaRPr>
          </a:p>
        </p:txBody>
      </p:sp>
    </p:spTree>
    <p:extLst>
      <p:ext uri="{BB962C8B-B14F-4D97-AF65-F5344CB8AC3E}">
        <p14:creationId xmlns:p14="http://schemas.microsoft.com/office/powerpoint/2010/main" val="403147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Methods</a:t>
            </a:r>
            <a:endParaRPr lang="en-US" dirty="0">
              <a:ea typeface="+mj-lt"/>
              <a:cs typeface="+mj-lt"/>
            </a:endParaRPr>
          </a:p>
        </p:txBody>
      </p:sp>
      <p:sp>
        <p:nvSpPr>
          <p:cNvPr id="3" name="Subtitle 2"/>
          <p:cNvSpPr>
            <a:spLocks noGrp="1"/>
          </p:cNvSpPr>
          <p:nvPr>
            <p:ph type="subTitle" idx="1"/>
          </p:nvPr>
        </p:nvSpPr>
        <p:spPr>
          <a:xfrm>
            <a:off x="388189" y="1071623"/>
            <a:ext cx="11415623" cy="5667044"/>
          </a:xfrm>
        </p:spPr>
        <p:txBody>
          <a:bodyPr vert="horz" lIns="91440" tIns="45720" rIns="91440" bIns="45720" rtlCol="0" anchor="t">
            <a:noAutofit/>
          </a:bodyPr>
          <a:lstStyle/>
          <a:p>
            <a:pPr algn="l"/>
            <a:r>
              <a:rPr lang="en-US" sz="2800" dirty="0">
                <a:ea typeface="+mn-lt"/>
                <a:cs typeface="+mn-lt"/>
              </a:rPr>
              <a:t>Important to explain statistical analyses in sufficient detail so that the reader could replicate them.</a:t>
            </a:r>
            <a:endParaRPr lang="en-US" dirty="0"/>
          </a:p>
          <a:p>
            <a:pPr algn="l"/>
            <a:endParaRPr lang="en-US" sz="2800" dirty="0">
              <a:cs typeface="Calibri"/>
            </a:endParaRPr>
          </a:p>
          <a:p>
            <a:pPr marL="457200" indent="-457200" algn="l">
              <a:buChar char="•"/>
            </a:pPr>
            <a:r>
              <a:rPr lang="en-US" sz="2800" dirty="0">
                <a:ea typeface="+mn-lt"/>
                <a:cs typeface="+mn-lt"/>
              </a:rPr>
              <a:t>Statistical analyses often explained in its own paragraph or sub-section toward the end of the Methods</a:t>
            </a:r>
            <a:endParaRPr lang="en-US" dirty="0">
              <a:ea typeface="+mn-lt"/>
              <a:cs typeface="+mn-lt"/>
            </a:endParaRPr>
          </a:p>
          <a:p>
            <a:pPr marL="457200" indent="-457200" algn="l">
              <a:buChar char="•"/>
            </a:pPr>
            <a:r>
              <a:rPr lang="en-US" sz="2800" dirty="0">
                <a:ea typeface="+mn-lt"/>
                <a:cs typeface="+mn-lt"/>
              </a:rPr>
              <a:t>If necessary, supporting information can be used when a lot of analyses need to be explained</a:t>
            </a:r>
            <a:endParaRPr lang="en-US" dirty="0">
              <a:ea typeface="+mn-lt"/>
              <a:cs typeface="+mn-lt"/>
            </a:endParaRPr>
          </a:p>
          <a:p>
            <a:pPr marL="457200" indent="-457200" algn="l">
              <a:buChar char="•"/>
            </a:pPr>
            <a:r>
              <a:rPr lang="en-US" sz="2800" dirty="0">
                <a:ea typeface="+mn-lt"/>
                <a:cs typeface="+mn-lt"/>
              </a:rPr>
              <a:t>Ideally, data and code for replicating the analyses would be included with the report or paper</a:t>
            </a:r>
            <a:endParaRPr lang="en-US" dirty="0">
              <a:ea typeface="+mn-lt"/>
              <a:cs typeface="+mn-lt"/>
            </a:endParaRPr>
          </a:p>
          <a:p>
            <a:pPr algn="l"/>
            <a:endParaRPr lang="en-US"/>
          </a:p>
          <a:p>
            <a:pPr algn="l"/>
            <a:r>
              <a:rPr lang="en-US" sz="2800" dirty="0">
                <a:ea typeface="+mn-lt"/>
                <a:cs typeface="+mn-lt"/>
              </a:rPr>
              <a:t>Not all papers in the literature meet the standards listed above, but there is a general move towards more open science.</a:t>
            </a:r>
            <a:endParaRPr lang="en-US" dirty="0">
              <a:ea typeface="+mn-lt"/>
              <a:cs typeface="+mn-lt"/>
            </a:endParaRPr>
          </a:p>
          <a:p>
            <a:pPr algn="l"/>
            <a:endParaRPr lang="en-US" dirty="0">
              <a:cs typeface="Calibri"/>
            </a:endParaRPr>
          </a:p>
          <a:p>
            <a:pPr algn="l"/>
            <a:endParaRPr lang="en-US" sz="3200" dirty="0">
              <a:cs typeface="Calibri"/>
            </a:endParaRPr>
          </a:p>
        </p:txBody>
      </p:sp>
    </p:spTree>
    <p:extLst>
      <p:ext uri="{BB962C8B-B14F-4D97-AF65-F5344CB8AC3E}">
        <p14:creationId xmlns:p14="http://schemas.microsoft.com/office/powerpoint/2010/main" val="212262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Methods</a:t>
            </a:r>
            <a:endParaRPr lang="en-US" dirty="0">
              <a:ea typeface="+mj-lt"/>
              <a:cs typeface="+mj-lt"/>
            </a:endParaRPr>
          </a:p>
        </p:txBody>
      </p:sp>
      <p:sp>
        <p:nvSpPr>
          <p:cNvPr id="3" name="Subtitle 2"/>
          <p:cNvSpPr>
            <a:spLocks noGrp="1"/>
          </p:cNvSpPr>
          <p:nvPr>
            <p:ph type="subTitle" idx="1"/>
          </p:nvPr>
        </p:nvSpPr>
        <p:spPr>
          <a:xfrm>
            <a:off x="301925" y="1661094"/>
            <a:ext cx="11415623" cy="4272442"/>
          </a:xfrm>
        </p:spPr>
        <p:txBody>
          <a:bodyPr vert="horz" lIns="91440" tIns="45720" rIns="91440" bIns="45720" rtlCol="0" anchor="t">
            <a:noAutofit/>
          </a:bodyPr>
          <a:lstStyle/>
          <a:p>
            <a:pPr algn="l"/>
            <a:r>
              <a:rPr lang="en-US" sz="4000" dirty="0">
                <a:ea typeface="+mn-lt"/>
                <a:cs typeface="+mn-lt"/>
              </a:rPr>
              <a:t>"Because stigmatic pollen counts were not normally distributed, they were </a:t>
            </a:r>
            <a:r>
              <a:rPr lang="en-US" sz="4000" dirty="0" err="1">
                <a:ea typeface="+mn-lt"/>
                <a:cs typeface="+mn-lt"/>
              </a:rPr>
              <a:t>analysed</a:t>
            </a:r>
            <a:r>
              <a:rPr lang="en-US" sz="4000" dirty="0">
                <a:ea typeface="+mn-lt"/>
                <a:cs typeface="+mn-lt"/>
              </a:rPr>
              <a:t> using non-parametric statistics (Mann-Whitney U test) for pairwise comparisons among four times of collection at the 0.05 level of significance. All data analysis was conducted in SPSS, version 17.0. All means are presented with standard errors (± SE)" [1].</a:t>
            </a:r>
          </a:p>
        </p:txBody>
      </p:sp>
      <p:sp>
        <p:nvSpPr>
          <p:cNvPr id="7" name="Subtitle 2">
            <a:extLst>
              <a:ext uri="{FF2B5EF4-FFF2-40B4-BE49-F238E27FC236}">
                <a16:creationId xmlns:a16="http://schemas.microsoft.com/office/drawing/2014/main" id="{573CD295-9F1E-4C80-A415-19F7D638F15C}"/>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Xiong, Y-Z et al. 2013. </a:t>
            </a:r>
            <a:r>
              <a:rPr lang="en-US" i="1" dirty="0" err="1">
                <a:ea typeface="+mn-lt"/>
                <a:cs typeface="+mn-lt"/>
              </a:rPr>
              <a:t>AoB</a:t>
            </a:r>
            <a:r>
              <a:rPr lang="en-US" i="1" dirty="0">
                <a:ea typeface="+mn-lt"/>
                <a:cs typeface="+mn-lt"/>
              </a:rPr>
              <a:t> PLANTS</a:t>
            </a:r>
            <a:r>
              <a:rPr lang="en-US" dirty="0">
                <a:ea typeface="+mn-lt"/>
                <a:cs typeface="+mn-lt"/>
              </a:rPr>
              <a:t> </a:t>
            </a:r>
            <a:r>
              <a:rPr lang="en-US" dirty="0">
                <a:ea typeface="+mn-lt"/>
                <a:cs typeface="+mn-lt"/>
                <a:hlinkClick r:id="rId2"/>
              </a:rPr>
              <a:t>5:plt037</a:t>
            </a:r>
            <a:r>
              <a:rPr lang="en-US" dirty="0">
                <a:ea typeface="+mn-lt"/>
                <a:cs typeface="+mn-lt"/>
              </a:rPr>
              <a:t>.</a:t>
            </a:r>
            <a:endParaRPr lang="en-US" dirty="0">
              <a:cs typeface="Calibri"/>
            </a:endParaRPr>
          </a:p>
        </p:txBody>
      </p:sp>
    </p:spTree>
    <p:extLst>
      <p:ext uri="{BB962C8B-B14F-4D97-AF65-F5344CB8AC3E}">
        <p14:creationId xmlns:p14="http://schemas.microsoft.com/office/powerpoint/2010/main" val="317840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Methods</a:t>
            </a:r>
            <a:endParaRPr lang="en-US" dirty="0">
              <a:ea typeface="+mj-lt"/>
              <a:cs typeface="+mj-lt"/>
            </a:endParaRPr>
          </a:p>
        </p:txBody>
      </p:sp>
      <p:sp>
        <p:nvSpPr>
          <p:cNvPr id="3" name="Subtitle 2"/>
          <p:cNvSpPr>
            <a:spLocks noGrp="1"/>
          </p:cNvSpPr>
          <p:nvPr>
            <p:ph type="subTitle" idx="1"/>
          </p:nvPr>
        </p:nvSpPr>
        <p:spPr>
          <a:xfrm>
            <a:off x="301925" y="1661094"/>
            <a:ext cx="11415623" cy="4272442"/>
          </a:xfrm>
        </p:spPr>
        <p:txBody>
          <a:bodyPr vert="horz" lIns="91440" tIns="45720" rIns="91440" bIns="45720" rtlCol="0" anchor="t">
            <a:noAutofit/>
          </a:bodyPr>
          <a:lstStyle/>
          <a:p>
            <a:pPr algn="l"/>
            <a:r>
              <a:rPr lang="en-US" sz="3200" dirty="0">
                <a:ea typeface="+mn-lt"/>
                <a:cs typeface="+mn-lt"/>
              </a:rPr>
              <a:t>"All statistical analyses were carried out using R 3.1.0 (R Core Team 2012). [...] ANOVAs were carried out to test whether the three soil-conditioning treatments affected plant biomass and trait and soil N availability, and whether there was an effect of drought, with a two-way interaction term between soil conditioning and drought. Non-constancy of variances was evaluated using Levene's test in the car package of R (Levene 1960), and normality was ascertained and corrected for where necessary using Box–Cox transformations in the MASS package (Box and Cox 1964)" [1].</a:t>
            </a:r>
          </a:p>
        </p:txBody>
      </p:sp>
      <p:sp>
        <p:nvSpPr>
          <p:cNvPr id="7" name="Subtitle 2">
            <a:extLst>
              <a:ext uri="{FF2B5EF4-FFF2-40B4-BE49-F238E27FC236}">
                <a16:creationId xmlns:a16="http://schemas.microsoft.com/office/drawing/2014/main" id="{573CD295-9F1E-4C80-A415-19F7D638F15C}"/>
              </a:ext>
            </a:extLst>
          </p:cNvPr>
          <p:cNvSpPr txBox="1">
            <a:spLocks/>
          </p:cNvSpPr>
          <p:nvPr/>
        </p:nvSpPr>
        <p:spPr>
          <a:xfrm>
            <a:off x="296174" y="6399872"/>
            <a:ext cx="11415623" cy="46244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ea typeface="+mn-lt"/>
                <a:cs typeface="+mn-lt"/>
              </a:rPr>
              <a:t>1. Fry, EL et al. 2018. </a:t>
            </a:r>
            <a:r>
              <a:rPr lang="en-US" i="1" dirty="0" err="1">
                <a:ea typeface="+mn-lt"/>
                <a:cs typeface="+mn-lt"/>
              </a:rPr>
              <a:t>Oecologia</a:t>
            </a:r>
            <a:r>
              <a:rPr lang="en-US" i="1" dirty="0">
                <a:ea typeface="+mn-lt"/>
                <a:cs typeface="+mn-lt"/>
              </a:rPr>
              <a:t> </a:t>
            </a:r>
            <a:r>
              <a:rPr lang="en-US" dirty="0">
                <a:ea typeface="+mn-lt"/>
                <a:cs typeface="+mn-lt"/>
                <a:hlinkClick r:id="rId2"/>
              </a:rPr>
              <a:t>186:1113-1125</a:t>
            </a:r>
            <a:r>
              <a:rPr lang="en-US" dirty="0">
                <a:ea typeface="+mn-lt"/>
                <a:cs typeface="+mn-lt"/>
              </a:rPr>
              <a:t>.</a:t>
            </a:r>
          </a:p>
        </p:txBody>
      </p:sp>
    </p:spTree>
    <p:extLst>
      <p:ext uri="{BB962C8B-B14F-4D97-AF65-F5344CB8AC3E}">
        <p14:creationId xmlns:p14="http://schemas.microsoft.com/office/powerpoint/2010/main" val="1623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929"/>
            <a:ext cx="12191998" cy="949865"/>
          </a:xfrm>
        </p:spPr>
        <p:txBody>
          <a:bodyPr>
            <a:normAutofit/>
          </a:bodyPr>
          <a:lstStyle/>
          <a:p>
            <a:r>
              <a:rPr lang="en-US" sz="4800" dirty="0">
                <a:ea typeface="+mj-lt"/>
                <a:cs typeface="+mj-lt"/>
              </a:rPr>
              <a:t>Presenting Results</a:t>
            </a:r>
            <a:endParaRPr lang="en-US" dirty="0">
              <a:ea typeface="+mj-lt"/>
              <a:cs typeface="+mj-lt"/>
            </a:endParaRPr>
          </a:p>
        </p:txBody>
      </p:sp>
      <p:sp>
        <p:nvSpPr>
          <p:cNvPr id="3" name="Subtitle 2"/>
          <p:cNvSpPr>
            <a:spLocks noGrp="1"/>
          </p:cNvSpPr>
          <p:nvPr>
            <p:ph type="subTitle" idx="1"/>
          </p:nvPr>
        </p:nvSpPr>
        <p:spPr>
          <a:xfrm>
            <a:off x="388189" y="1646717"/>
            <a:ext cx="11415623" cy="5091950"/>
          </a:xfrm>
        </p:spPr>
        <p:txBody>
          <a:bodyPr vert="horz" lIns="91440" tIns="45720" rIns="91440" bIns="45720" rtlCol="0" anchor="t">
            <a:noAutofit/>
          </a:bodyPr>
          <a:lstStyle/>
          <a:p>
            <a:pPr algn="l"/>
            <a:r>
              <a:rPr lang="en-US" sz="3600" dirty="0">
                <a:ea typeface="+mn-lt"/>
                <a:cs typeface="+mn-lt"/>
              </a:rPr>
              <a:t>Primary focus should be on the biological or environmental patterns</a:t>
            </a:r>
            <a:endParaRPr lang="en-US" sz="3600" dirty="0">
              <a:cs typeface="Calibri"/>
            </a:endParaRPr>
          </a:p>
          <a:p>
            <a:pPr algn="l"/>
            <a:endParaRPr lang="en-US" sz="3600" dirty="0">
              <a:cs typeface="Calibri"/>
            </a:endParaRPr>
          </a:p>
          <a:p>
            <a:pPr marL="457200" indent="-457200" algn="l">
              <a:buChar char="•"/>
            </a:pPr>
            <a:r>
              <a:rPr lang="en-US" sz="3600" dirty="0">
                <a:ea typeface="+mn-lt"/>
                <a:cs typeface="+mn-lt"/>
              </a:rPr>
              <a:t>Inferences about patterns should be supported by statistical analyses</a:t>
            </a:r>
            <a:endParaRPr lang="en-US" sz="3600">
              <a:cs typeface="Calibri" panose="020F0502020204030204"/>
            </a:endParaRPr>
          </a:p>
          <a:p>
            <a:pPr marL="457200" indent="-457200" algn="l">
              <a:buChar char="•"/>
            </a:pPr>
            <a:r>
              <a:rPr lang="en-US" sz="3600" dirty="0">
                <a:ea typeface="+mn-lt"/>
                <a:cs typeface="+mn-lt"/>
              </a:rPr>
              <a:t>Figures and tables can also illustrate patterns in the data</a:t>
            </a:r>
            <a:endParaRPr lang="en-US" sz="3600">
              <a:cs typeface="Calibri" panose="020F0502020204030204"/>
            </a:endParaRPr>
          </a:p>
          <a:p>
            <a:pPr marL="457200" indent="-457200" algn="l">
              <a:buChar char="•"/>
            </a:pPr>
            <a:r>
              <a:rPr lang="en-US" sz="3600" dirty="0">
                <a:ea typeface="+mn-lt"/>
                <a:cs typeface="+mn-lt"/>
              </a:rPr>
              <a:t>Figure and table legends should stand alone for interpretation</a:t>
            </a:r>
            <a:endParaRPr lang="en-US" sz="3600" dirty="0">
              <a:cs typeface="Calibri" panose="020F0502020204030204"/>
            </a:endParaRPr>
          </a:p>
        </p:txBody>
      </p:sp>
    </p:spTree>
    <p:extLst>
      <p:ext uri="{BB962C8B-B14F-4D97-AF65-F5344CB8AC3E}">
        <p14:creationId xmlns:p14="http://schemas.microsoft.com/office/powerpoint/2010/main" val="4057842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Reporting statistical analyses</vt:lpstr>
      <vt:lpstr>Describing and reporting statistics</vt:lpstr>
      <vt:lpstr>Presenting hypotheses</vt:lpstr>
      <vt:lpstr>Presenting hypotheses</vt:lpstr>
      <vt:lpstr>Presenting hypotheses</vt:lpstr>
      <vt:lpstr>Presenting Methods</vt:lpstr>
      <vt:lpstr>Presenting Methods</vt:lpstr>
      <vt:lpstr>Presenting Methods</vt:lpstr>
      <vt:lpstr>Presenting Results</vt:lpstr>
      <vt:lpstr>Presenting Results</vt:lpstr>
      <vt:lpstr>Presenting Results</vt:lpstr>
      <vt:lpstr>Presenting Results for t-tests</vt:lpstr>
      <vt:lpstr>Presenting Results for one-way ANOVA</vt:lpstr>
      <vt:lpstr>Presenting Results for one-way ANOVA</vt:lpstr>
      <vt:lpstr>Presenting Results for Mann-Whitney test</vt:lpstr>
      <vt:lpstr>Presenting Results for Wilcoxon signed-rank test</vt:lpstr>
      <vt:lpstr>Presenting Results for Correlation coefficient test</vt:lpstr>
      <vt:lpstr>Presenting Results for Regression</vt:lpstr>
      <vt:lpstr>Everyday use of statistics</vt:lpstr>
      <vt:lpstr>Everyday use of statistics</vt:lpstr>
      <vt:lpstr>Everyday use of statistics</vt:lpstr>
      <vt:lpstr>Everyday use of statistics</vt:lpstr>
      <vt:lpstr>Everyday use of statistics</vt:lpstr>
      <vt:lpstr>Everyday use of statistics</vt:lpstr>
      <vt:lpstr>Statistical errors in science</vt:lpstr>
      <vt:lpstr>Statistical errors in science</vt:lpstr>
      <vt:lpstr>Statistical errors in science</vt:lpstr>
      <vt:lpstr>What's next? The R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609</cp:revision>
  <dcterms:created xsi:type="dcterms:W3CDTF">2021-03-06T19:26:31Z</dcterms:created>
  <dcterms:modified xsi:type="dcterms:W3CDTF">2026-04-18T17:00:31Z</dcterms:modified>
</cp:coreProperties>
</file>