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72" r:id="rId4"/>
    <p:sldId id="273" r:id="rId5"/>
    <p:sldId id="274" r:id="rId6"/>
    <p:sldId id="275" r:id="rId7"/>
    <p:sldId id="276" r:id="rId8"/>
    <p:sldId id="277" r:id="rId9"/>
    <p:sldId id="278" r:id="rId10"/>
    <p:sldId id="279" r:id="rId11"/>
    <p:sldId id="280" r:id="rId12"/>
    <p:sldId id="281" r:id="rId13"/>
    <p:sldId id="283" r:id="rId14"/>
    <p:sldId id="258" r:id="rId15"/>
    <p:sldId id="259" r:id="rId16"/>
    <p:sldId id="260" r:id="rId17"/>
    <p:sldId id="261" r:id="rId18"/>
    <p:sldId id="262" r:id="rId19"/>
    <p:sldId id="27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90D727-9487-B461-8CA7-6E494C00F7C5}" v="38" dt="2026-04-18T16:07:27.3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 Duthie" userId="S::ad78@stir.ac.uk::91f2dfe8-4ab1-472c-bdc2-755eae2f61cc" providerId="AD" clId="Web-{D990D727-9487-B461-8CA7-6E494C00F7C5}"/>
    <pc:docChg chg="delSld modSld">
      <pc:chgData name="Brad Duthie" userId="S::ad78@stir.ac.uk::91f2dfe8-4ab1-472c-bdc2-755eae2f61cc" providerId="AD" clId="Web-{D990D727-9487-B461-8CA7-6E494C00F7C5}" dt="2026-04-18T16:07:27.344" v="37" actId="20577"/>
      <pc:docMkLst>
        <pc:docMk/>
      </pc:docMkLst>
      <pc:sldChg chg="addSp delSp modSp">
        <pc:chgData name="Brad Duthie" userId="S::ad78@stir.ac.uk::91f2dfe8-4ab1-472c-bdc2-755eae2f61cc" providerId="AD" clId="Web-{D990D727-9487-B461-8CA7-6E494C00F7C5}" dt="2026-04-18T16:05:44.979" v="1"/>
        <pc:sldMkLst>
          <pc:docMk/>
          <pc:sldMk cId="109857222" sldId="256"/>
        </pc:sldMkLst>
        <pc:spChg chg="mod">
          <ac:chgData name="Brad Duthie" userId="S::ad78@stir.ac.uk::91f2dfe8-4ab1-472c-bdc2-755eae2f61cc" providerId="AD" clId="Web-{D990D727-9487-B461-8CA7-6E494C00F7C5}" dt="2026-04-18T16:05:41.869" v="0" actId="20577"/>
          <ac:spMkLst>
            <pc:docMk/>
            <pc:sldMk cId="109857222" sldId="256"/>
            <ac:spMk id="2" creationId="{00000000-0000-0000-0000-000000000000}"/>
          </ac:spMkLst>
        </pc:spChg>
        <pc:spChg chg="del">
          <ac:chgData name="Brad Duthie" userId="S::ad78@stir.ac.uk::91f2dfe8-4ab1-472c-bdc2-755eae2f61cc" providerId="AD" clId="Web-{D990D727-9487-B461-8CA7-6E494C00F7C5}" dt="2026-04-18T16:05:44.979" v="1"/>
          <ac:spMkLst>
            <pc:docMk/>
            <pc:sldMk cId="109857222" sldId="256"/>
            <ac:spMk id="3" creationId="{00000000-0000-0000-0000-000000000000}"/>
          </ac:spMkLst>
        </pc:spChg>
        <pc:spChg chg="add mod">
          <ac:chgData name="Brad Duthie" userId="S::ad78@stir.ac.uk::91f2dfe8-4ab1-472c-bdc2-755eae2f61cc" providerId="AD" clId="Web-{D990D727-9487-B461-8CA7-6E494C00F7C5}" dt="2026-04-18T16:05:44.979" v="1"/>
          <ac:spMkLst>
            <pc:docMk/>
            <pc:sldMk cId="109857222" sldId="256"/>
            <ac:spMk id="5" creationId="{13709F24-0FBC-BB2F-E49B-393DBE93C1A0}"/>
          </ac:spMkLst>
        </pc:spChg>
      </pc:sldChg>
      <pc:sldChg chg="del">
        <pc:chgData name="Brad Duthie" userId="S::ad78@stir.ac.uk::91f2dfe8-4ab1-472c-bdc2-755eae2f61cc" providerId="AD" clId="Web-{D990D727-9487-B461-8CA7-6E494C00F7C5}" dt="2026-04-18T16:05:51.182" v="2"/>
        <pc:sldMkLst>
          <pc:docMk/>
          <pc:sldMk cId="1490786121" sldId="257"/>
        </pc:sldMkLst>
      </pc:sldChg>
      <pc:sldChg chg="addSp delSp modSp">
        <pc:chgData name="Brad Duthie" userId="S::ad78@stir.ac.uk::91f2dfe8-4ab1-472c-bdc2-755eae2f61cc" providerId="AD" clId="Web-{D990D727-9487-B461-8CA7-6E494C00F7C5}" dt="2026-04-18T16:07:27.344" v="37" actId="20577"/>
        <pc:sldMkLst>
          <pc:docMk/>
          <pc:sldMk cId="1444170162" sldId="262"/>
        </pc:sldMkLst>
        <pc:spChg chg="mod">
          <ac:chgData name="Brad Duthie" userId="S::ad78@stir.ac.uk::91f2dfe8-4ab1-472c-bdc2-755eae2f61cc" providerId="AD" clId="Web-{D990D727-9487-B461-8CA7-6E494C00F7C5}" dt="2026-04-18T16:07:27.344" v="37" actId="20577"/>
          <ac:spMkLst>
            <pc:docMk/>
            <pc:sldMk cId="1444170162" sldId="262"/>
            <ac:spMk id="2" creationId="{91984453-3587-66CE-5EEC-E5C3437E4190}"/>
          </ac:spMkLst>
        </pc:spChg>
        <pc:spChg chg="add mod">
          <ac:chgData name="Brad Duthie" userId="S::ad78@stir.ac.uk::91f2dfe8-4ab1-472c-bdc2-755eae2f61cc" providerId="AD" clId="Web-{D990D727-9487-B461-8CA7-6E494C00F7C5}" dt="2026-04-18T16:07:17.093" v="29" actId="20577"/>
          <ac:spMkLst>
            <pc:docMk/>
            <pc:sldMk cId="1444170162" sldId="262"/>
            <ac:spMk id="5" creationId="{DEC30665-B719-F3BD-6AA9-1380A5A1D446}"/>
          </ac:spMkLst>
        </pc:spChg>
        <pc:graphicFrameChg chg="del">
          <ac:chgData name="Brad Duthie" userId="S::ad78@stir.ac.uk::91f2dfe8-4ab1-472c-bdc2-755eae2f61cc" providerId="AD" clId="Web-{D990D727-9487-B461-8CA7-6E494C00F7C5}" dt="2026-04-18T16:06:33.683" v="6"/>
          <ac:graphicFrameMkLst>
            <pc:docMk/>
            <pc:sldMk cId="1444170162" sldId="262"/>
            <ac:graphicFrameMk id="4" creationId="{03F0925D-587A-1EAF-938B-31CDDFEE6179}"/>
          </ac:graphicFrameMkLst>
        </pc:graphicFrameChg>
      </pc:sldChg>
      <pc:sldChg chg="del">
        <pc:chgData name="Brad Duthie" userId="S::ad78@stir.ac.uk::91f2dfe8-4ab1-472c-bdc2-755eae2f61cc" providerId="AD" clId="Web-{D990D727-9487-B461-8CA7-6E494C00F7C5}" dt="2026-04-18T16:06:54.107" v="20"/>
        <pc:sldMkLst>
          <pc:docMk/>
          <pc:sldMk cId="1277008196" sldId="264"/>
        </pc:sldMkLst>
      </pc:sldChg>
      <pc:sldChg chg="del">
        <pc:chgData name="Brad Duthie" userId="S::ad78@stir.ac.uk::91f2dfe8-4ab1-472c-bdc2-755eae2f61cc" providerId="AD" clId="Web-{D990D727-9487-B461-8CA7-6E494C00F7C5}" dt="2026-04-18T16:06:57.654" v="21"/>
        <pc:sldMkLst>
          <pc:docMk/>
          <pc:sldMk cId="2680121358" sldId="265"/>
        </pc:sldMkLst>
      </pc:sldChg>
      <pc:sldChg chg="del">
        <pc:chgData name="Brad Duthie" userId="S::ad78@stir.ac.uk::91f2dfe8-4ab1-472c-bdc2-755eae2f61cc" providerId="AD" clId="Web-{D990D727-9487-B461-8CA7-6E494C00F7C5}" dt="2026-04-18T16:07:00.232" v="22"/>
        <pc:sldMkLst>
          <pc:docMk/>
          <pc:sldMk cId="993372033" sldId="266"/>
        </pc:sldMkLst>
      </pc:sldChg>
      <pc:sldChg chg="del">
        <pc:chgData name="Brad Duthie" userId="S::ad78@stir.ac.uk::91f2dfe8-4ab1-472c-bdc2-755eae2f61cc" providerId="AD" clId="Web-{D990D727-9487-B461-8CA7-6E494C00F7C5}" dt="2026-04-18T16:07:02.451" v="23"/>
        <pc:sldMkLst>
          <pc:docMk/>
          <pc:sldMk cId="2694483524" sldId="267"/>
        </pc:sldMkLst>
      </pc:sldChg>
      <pc:sldChg chg="del">
        <pc:chgData name="Brad Duthie" userId="S::ad78@stir.ac.uk::91f2dfe8-4ab1-472c-bdc2-755eae2f61cc" providerId="AD" clId="Web-{D990D727-9487-B461-8CA7-6E494C00F7C5}" dt="2026-04-18T16:07:08.374" v="25"/>
        <pc:sldMkLst>
          <pc:docMk/>
          <pc:sldMk cId="1567340682" sldId="268"/>
        </pc:sldMkLst>
      </pc:sldChg>
      <pc:sldChg chg="del">
        <pc:chgData name="Brad Duthie" userId="S::ad78@stir.ac.uk::91f2dfe8-4ab1-472c-bdc2-755eae2f61cc" providerId="AD" clId="Web-{D990D727-9487-B461-8CA7-6E494C00F7C5}" dt="2026-04-18T16:07:11.624" v="26"/>
        <pc:sldMkLst>
          <pc:docMk/>
          <pc:sldMk cId="4059970999" sldId="269"/>
        </pc:sldMkLst>
      </pc:sldChg>
      <pc:sldChg chg="modSp">
        <pc:chgData name="Brad Duthie" userId="S::ad78@stir.ac.uk::91f2dfe8-4ab1-472c-bdc2-755eae2f61cc" providerId="AD" clId="Web-{D990D727-9487-B461-8CA7-6E494C00F7C5}" dt="2026-04-18T16:06:00.526" v="5" actId="20577"/>
        <pc:sldMkLst>
          <pc:docMk/>
          <pc:sldMk cId="1016979424" sldId="271"/>
        </pc:sldMkLst>
        <pc:spChg chg="mod">
          <ac:chgData name="Brad Duthie" userId="S::ad78@stir.ac.uk::91f2dfe8-4ab1-472c-bdc2-755eae2f61cc" providerId="AD" clId="Web-{D990D727-9487-B461-8CA7-6E494C00F7C5}" dt="2026-04-18T16:06:00.526" v="5" actId="20577"/>
          <ac:spMkLst>
            <pc:docMk/>
            <pc:sldMk cId="1016979424" sldId="271"/>
            <ac:spMk id="3" creationId="{293DC6A9-7E06-928F-F486-3F1D4367ABCA}"/>
          </ac:spMkLst>
        </pc:spChg>
      </pc:sldChg>
      <pc:sldChg chg="del">
        <pc:chgData name="Brad Duthie" userId="S::ad78@stir.ac.uk::91f2dfe8-4ab1-472c-bdc2-755eae2f61cc" providerId="AD" clId="Web-{D990D727-9487-B461-8CA7-6E494C00F7C5}" dt="2026-04-18T16:07:04.498" v="24"/>
        <pc:sldMkLst>
          <pc:docMk/>
          <pc:sldMk cId="1514373994" sldId="28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4/18/2026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tylervigen.com/spurious-correlations" TargetMode="External"/><Relationship Id="rId2" Type="http://schemas.openxmlformats.org/officeDocument/2006/relationships/hyperlink" Target="https://tylervigen.com/permission"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hyperlink" Target="https://www.tylervigen.com/spurious-correlations" TargetMode="External"/><Relationship Id="rId2" Type="http://schemas.openxmlformats.org/officeDocument/2006/relationships/hyperlink" Target="https://tylervigen.com/permission"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hyperlink" Target="https://www.tylervigen.com/spurious-correlations" TargetMode="External"/><Relationship Id="rId2" Type="http://schemas.openxmlformats.org/officeDocument/2006/relationships/hyperlink" Target="https://tylervigen.com/permiss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tylervigen.com/spurious-correlations" TargetMode="External"/><Relationship Id="rId2" Type="http://schemas.openxmlformats.org/officeDocument/2006/relationships/hyperlink" Target="https://tylervigen.com/permission"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10.1111/1365-2656.14216"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link.springer.com/article/10.1007/s00227-024-04587-z"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sciencedirect.com/science/article/pii/S100107422400439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cell.com/cell/fulltext/S0092-8674(24)01204-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ojs.bibl.u-szeged.hu/index.php/jengeo/article/view/4488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frontiersin.org/journals/education/articles/10.3389/feduc.2024.1499642/ful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ea typeface="+mj-lt"/>
                <a:cs typeface="+mj-lt"/>
              </a:rPr>
              <a:t>Introduction to statistics</a:t>
            </a:r>
            <a:endParaRPr lang="en-US"/>
          </a:p>
        </p:txBody>
      </p:sp>
      <p:sp>
        <p:nvSpPr>
          <p:cNvPr id="5" name="Subtitle 4">
            <a:extLst>
              <a:ext uri="{FF2B5EF4-FFF2-40B4-BE49-F238E27FC236}">
                <a16:creationId xmlns:a16="http://schemas.microsoft.com/office/drawing/2014/main" id="{13709F24-0FBC-BB2F-E49B-393DBE93C1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3218-E28B-C3C0-8CFD-1B29D6120990}"/>
              </a:ext>
            </a:extLst>
          </p:cNvPr>
          <p:cNvSpPr>
            <a:spLocks noGrp="1"/>
          </p:cNvSpPr>
          <p:nvPr>
            <p:ph type="title"/>
          </p:nvPr>
        </p:nvSpPr>
        <p:spPr>
          <a:xfrm>
            <a:off x="291861" y="5691"/>
            <a:ext cx="11061939" cy="563563"/>
          </a:xfrm>
        </p:spPr>
        <p:txBody>
          <a:bodyPr>
            <a:normAutofit fontScale="90000"/>
          </a:bodyPr>
          <a:lstStyle/>
          <a:p>
            <a:r>
              <a:rPr lang="en-US">
                <a:ea typeface="+mj-lt"/>
                <a:cs typeface="+mj-lt"/>
              </a:rPr>
              <a:t>Statistical literacy is important</a:t>
            </a:r>
            <a:endParaRPr lang="en-US"/>
          </a:p>
        </p:txBody>
      </p:sp>
      <p:sp>
        <p:nvSpPr>
          <p:cNvPr id="3" name="Content Placeholder 2">
            <a:extLst>
              <a:ext uri="{FF2B5EF4-FFF2-40B4-BE49-F238E27FC236}">
                <a16:creationId xmlns:a16="http://schemas.microsoft.com/office/drawing/2014/main" id="{293DC6A9-7E06-928F-F486-3F1D4367ABCA}"/>
              </a:ext>
            </a:extLst>
          </p:cNvPr>
          <p:cNvSpPr>
            <a:spLocks noGrp="1"/>
          </p:cNvSpPr>
          <p:nvPr>
            <p:ph idx="1"/>
          </p:nvPr>
        </p:nvSpPr>
        <p:spPr>
          <a:xfrm>
            <a:off x="291862" y="5161172"/>
            <a:ext cx="11637031" cy="1691525"/>
          </a:xfrm>
        </p:spPr>
        <p:txBody>
          <a:bodyPr vert="horz" lIns="91440" tIns="45720" rIns="91440" bIns="45720" rtlCol="0" anchor="t">
            <a:normAutofit/>
          </a:bodyPr>
          <a:lstStyle/>
          <a:p>
            <a:pPr>
              <a:buNone/>
            </a:pPr>
            <a:r>
              <a:rPr lang="en-US" sz="3600">
                <a:ea typeface="+mn-lt"/>
                <a:cs typeface="+mn-lt"/>
              </a:rPr>
              <a:t>Vigen, Tyler. 2025. Spurious correlations: Accessed 19 JAN 2025 (</a:t>
            </a:r>
            <a:r>
              <a:rPr lang="en-US" sz="3600">
                <a:ea typeface="+mn-lt"/>
                <a:cs typeface="+mn-lt"/>
                <a:hlinkClick r:id="rId2"/>
              </a:rPr>
              <a:t>CC-BY-4.0</a:t>
            </a:r>
            <a:r>
              <a:rPr lang="en-US" sz="3600">
                <a:ea typeface="+mn-lt"/>
                <a:cs typeface="+mn-lt"/>
              </a:rPr>
              <a:t>) </a:t>
            </a:r>
            <a:r>
              <a:rPr lang="en-US" sz="3600">
                <a:ea typeface="+mn-lt"/>
                <a:cs typeface="+mn-lt"/>
                <a:hlinkClick r:id="rId3"/>
              </a:rPr>
              <a:t>https://www.tylervigen.com/spurious-correlations</a:t>
            </a:r>
            <a:r>
              <a:rPr lang="en-US" sz="3600">
                <a:ea typeface="+mn-lt"/>
                <a:cs typeface="+mn-lt"/>
              </a:rPr>
              <a:t> </a:t>
            </a:r>
            <a:endParaRPr lang="en-US">
              <a:ea typeface="Calibri" panose="020F0502020204030204"/>
              <a:cs typeface="Calibri" panose="020F0502020204030204"/>
            </a:endParaRPr>
          </a:p>
        </p:txBody>
      </p:sp>
      <p:pic>
        <p:nvPicPr>
          <p:cNvPr id="4" name="Picture 3" descr="A linear line chart with years as the X-axis and two variables on the Y-axis. The first variable is Popularity of the first name Gerard and the second variable is Air pollution in Anchorage. The chart goes from 1980 to 2022, and the two variables track closely in value over that time.">
            <a:extLst>
              <a:ext uri="{FF2B5EF4-FFF2-40B4-BE49-F238E27FC236}">
                <a16:creationId xmlns:a16="http://schemas.microsoft.com/office/drawing/2014/main" id="{69C0754A-9F09-0815-F127-4B56D4B91D0A}"/>
              </a:ext>
            </a:extLst>
          </p:cNvPr>
          <p:cNvPicPr>
            <a:picLocks noChangeAspect="1"/>
          </p:cNvPicPr>
          <p:nvPr/>
        </p:nvPicPr>
        <p:blipFill>
          <a:blip r:embed="rId4"/>
          <a:stretch>
            <a:fillRect/>
          </a:stretch>
        </p:blipFill>
        <p:spPr>
          <a:xfrm>
            <a:off x="1696528" y="583559"/>
            <a:ext cx="7447471" cy="4382542"/>
          </a:xfrm>
          <a:prstGeom prst="rect">
            <a:avLst/>
          </a:prstGeom>
        </p:spPr>
      </p:pic>
    </p:spTree>
    <p:extLst>
      <p:ext uri="{BB962C8B-B14F-4D97-AF65-F5344CB8AC3E}">
        <p14:creationId xmlns:p14="http://schemas.microsoft.com/office/powerpoint/2010/main" val="426566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3218-E28B-C3C0-8CFD-1B29D6120990}"/>
              </a:ext>
            </a:extLst>
          </p:cNvPr>
          <p:cNvSpPr>
            <a:spLocks noGrp="1"/>
          </p:cNvSpPr>
          <p:nvPr>
            <p:ph type="title"/>
          </p:nvPr>
        </p:nvSpPr>
        <p:spPr>
          <a:xfrm>
            <a:off x="291861" y="5691"/>
            <a:ext cx="11061939" cy="563563"/>
          </a:xfrm>
        </p:spPr>
        <p:txBody>
          <a:bodyPr>
            <a:normAutofit fontScale="90000"/>
          </a:bodyPr>
          <a:lstStyle/>
          <a:p>
            <a:r>
              <a:rPr lang="en-US">
                <a:ea typeface="+mj-lt"/>
                <a:cs typeface="+mj-lt"/>
              </a:rPr>
              <a:t>Statistical literacy is important</a:t>
            </a:r>
            <a:endParaRPr lang="en-US"/>
          </a:p>
        </p:txBody>
      </p:sp>
      <p:sp>
        <p:nvSpPr>
          <p:cNvPr id="3" name="Content Placeholder 2">
            <a:extLst>
              <a:ext uri="{FF2B5EF4-FFF2-40B4-BE49-F238E27FC236}">
                <a16:creationId xmlns:a16="http://schemas.microsoft.com/office/drawing/2014/main" id="{293DC6A9-7E06-928F-F486-3F1D4367ABCA}"/>
              </a:ext>
            </a:extLst>
          </p:cNvPr>
          <p:cNvSpPr>
            <a:spLocks noGrp="1"/>
          </p:cNvSpPr>
          <p:nvPr>
            <p:ph idx="1"/>
          </p:nvPr>
        </p:nvSpPr>
        <p:spPr>
          <a:xfrm>
            <a:off x="291862" y="5362455"/>
            <a:ext cx="11637031" cy="1490242"/>
          </a:xfrm>
        </p:spPr>
        <p:txBody>
          <a:bodyPr vert="horz" lIns="91440" tIns="45720" rIns="91440" bIns="45720" rtlCol="0" anchor="t">
            <a:normAutofit lnSpcReduction="10000"/>
          </a:bodyPr>
          <a:lstStyle/>
          <a:p>
            <a:pPr>
              <a:buNone/>
            </a:pPr>
            <a:r>
              <a:rPr lang="en-US" sz="3600">
                <a:ea typeface="+mn-lt"/>
                <a:cs typeface="+mn-lt"/>
              </a:rPr>
              <a:t>Vigen, Tyler. 2026. Spurious correlations: Accessed 6 JAN 2026 (</a:t>
            </a:r>
            <a:r>
              <a:rPr lang="en-US" sz="3600">
                <a:ea typeface="+mn-lt"/>
                <a:cs typeface="+mn-lt"/>
                <a:hlinkClick r:id="rId2"/>
              </a:rPr>
              <a:t>CC-BY-4.0</a:t>
            </a:r>
            <a:r>
              <a:rPr lang="en-US" sz="3600">
                <a:ea typeface="+mn-lt"/>
                <a:cs typeface="+mn-lt"/>
              </a:rPr>
              <a:t>) </a:t>
            </a:r>
            <a:r>
              <a:rPr lang="en-US" sz="3600">
                <a:ea typeface="+mn-lt"/>
                <a:cs typeface="+mn-lt"/>
                <a:hlinkClick r:id="rId3"/>
              </a:rPr>
              <a:t>https://www.tylervigen.com/spurious-correlations</a:t>
            </a:r>
            <a:r>
              <a:rPr lang="en-US" sz="3600">
                <a:ea typeface="+mn-lt"/>
                <a:cs typeface="+mn-lt"/>
              </a:rPr>
              <a:t> </a:t>
            </a:r>
            <a:endParaRPr lang="en-US">
              <a:ea typeface="Calibri" panose="020F0502020204030204"/>
              <a:cs typeface="Calibri" panose="020F0502020204030204"/>
            </a:endParaRPr>
          </a:p>
        </p:txBody>
      </p:sp>
      <p:pic>
        <p:nvPicPr>
          <p:cNvPr id="4" name="Picture 3" descr="A linear line chart with years as the X-axis and two variables on the Y-axis. The first variable is Disney movies released and the second variable is motor vehicle thefts.  The chart goes from 2000 to 2021, and the two variables track closely in value over that time.">
            <a:extLst>
              <a:ext uri="{FF2B5EF4-FFF2-40B4-BE49-F238E27FC236}">
                <a16:creationId xmlns:a16="http://schemas.microsoft.com/office/drawing/2014/main" id="{0D8FD43B-F777-BF72-7B40-3971835EDD59}"/>
              </a:ext>
            </a:extLst>
          </p:cNvPr>
          <p:cNvPicPr>
            <a:picLocks noChangeAspect="1"/>
          </p:cNvPicPr>
          <p:nvPr/>
        </p:nvPicPr>
        <p:blipFill>
          <a:blip r:embed="rId4"/>
          <a:stretch>
            <a:fillRect/>
          </a:stretch>
        </p:blipFill>
        <p:spPr>
          <a:xfrm>
            <a:off x="2605897" y="703772"/>
            <a:ext cx="6980207" cy="4372154"/>
          </a:xfrm>
          <a:prstGeom prst="rect">
            <a:avLst/>
          </a:prstGeom>
        </p:spPr>
      </p:pic>
    </p:spTree>
    <p:extLst>
      <p:ext uri="{BB962C8B-B14F-4D97-AF65-F5344CB8AC3E}">
        <p14:creationId xmlns:p14="http://schemas.microsoft.com/office/powerpoint/2010/main" val="662217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3218-E28B-C3C0-8CFD-1B29D6120990}"/>
              </a:ext>
            </a:extLst>
          </p:cNvPr>
          <p:cNvSpPr>
            <a:spLocks noGrp="1"/>
          </p:cNvSpPr>
          <p:nvPr>
            <p:ph type="title"/>
          </p:nvPr>
        </p:nvSpPr>
        <p:spPr>
          <a:xfrm>
            <a:off x="291861" y="5691"/>
            <a:ext cx="11061939" cy="563563"/>
          </a:xfrm>
        </p:spPr>
        <p:txBody>
          <a:bodyPr>
            <a:normAutofit fontScale="90000"/>
          </a:bodyPr>
          <a:lstStyle/>
          <a:p>
            <a:r>
              <a:rPr lang="en-US">
                <a:ea typeface="+mj-lt"/>
                <a:cs typeface="+mj-lt"/>
              </a:rPr>
              <a:t>Statistical literacy is important</a:t>
            </a:r>
            <a:endParaRPr lang="en-US"/>
          </a:p>
        </p:txBody>
      </p:sp>
      <p:sp>
        <p:nvSpPr>
          <p:cNvPr id="3" name="Content Placeholder 2">
            <a:extLst>
              <a:ext uri="{FF2B5EF4-FFF2-40B4-BE49-F238E27FC236}">
                <a16:creationId xmlns:a16="http://schemas.microsoft.com/office/drawing/2014/main" id="{293DC6A9-7E06-928F-F486-3F1D4367ABCA}"/>
              </a:ext>
            </a:extLst>
          </p:cNvPr>
          <p:cNvSpPr>
            <a:spLocks noGrp="1"/>
          </p:cNvSpPr>
          <p:nvPr>
            <p:ph idx="1"/>
          </p:nvPr>
        </p:nvSpPr>
        <p:spPr>
          <a:xfrm>
            <a:off x="291862" y="776078"/>
            <a:ext cx="11637031" cy="6076619"/>
          </a:xfrm>
        </p:spPr>
        <p:txBody>
          <a:bodyPr vert="horz" lIns="91440" tIns="45720" rIns="91440" bIns="45720" rtlCol="0" anchor="t">
            <a:normAutofit/>
          </a:bodyPr>
          <a:lstStyle/>
          <a:p>
            <a:pPr>
              <a:buNone/>
            </a:pPr>
            <a:r>
              <a:rPr lang="en-US" sz="3600" b="1">
                <a:ea typeface="+mn-lt"/>
                <a:cs typeface="+mn-lt"/>
              </a:rPr>
              <a:t>ChatGPT Explanation:</a:t>
            </a:r>
          </a:p>
          <a:p>
            <a:pPr>
              <a:buNone/>
            </a:pPr>
            <a:endParaRPr lang="en-US" sz="3600">
              <a:ea typeface="+mn-lt"/>
              <a:cs typeface="+mn-lt"/>
            </a:endParaRPr>
          </a:p>
          <a:p>
            <a:pPr>
              <a:buNone/>
            </a:pPr>
            <a:r>
              <a:rPr lang="en-US" sz="3600" i="1">
                <a:ea typeface="+mn-lt"/>
                <a:cs typeface="+mn-lt"/>
              </a:rPr>
              <a:t>As Disney downshifted its movie production, there were fewer car-related films and spin-off merchandise, leading to a reduced interest in automobiles. This eventually put the brakes on the demand for stolen cars, steering would-be thieves towards other, non-automotive pursuits.</a:t>
            </a:r>
            <a:endParaRPr lang="en-US" i="1"/>
          </a:p>
          <a:p>
            <a:pPr>
              <a:buNone/>
            </a:pPr>
            <a:endParaRPr lang="en-US" sz="3600">
              <a:ea typeface="+mn-lt"/>
              <a:cs typeface="+mn-lt"/>
            </a:endParaRPr>
          </a:p>
          <a:p>
            <a:pPr>
              <a:buNone/>
            </a:pPr>
            <a:r>
              <a:rPr lang="en-US" sz="3600">
                <a:ea typeface="+mn-lt"/>
                <a:cs typeface="+mn-lt"/>
              </a:rPr>
              <a:t>Vigen, Tyler. 2026. Spurious correlations: Accessed 6 JAN 2026 (</a:t>
            </a:r>
            <a:r>
              <a:rPr lang="en-US" sz="3600">
                <a:ea typeface="+mn-lt"/>
                <a:cs typeface="+mn-lt"/>
                <a:hlinkClick r:id="rId2"/>
              </a:rPr>
              <a:t>CC-BY-4.0</a:t>
            </a:r>
            <a:r>
              <a:rPr lang="en-US" sz="3600">
                <a:ea typeface="+mn-lt"/>
                <a:cs typeface="+mn-lt"/>
              </a:rPr>
              <a:t>) </a:t>
            </a:r>
            <a:r>
              <a:rPr lang="en-US" sz="3600">
                <a:ea typeface="+mn-lt"/>
                <a:cs typeface="+mn-lt"/>
                <a:hlinkClick r:id="rId3"/>
              </a:rPr>
              <a:t>https://www.tylervigen.com/spurious-correlations</a:t>
            </a:r>
            <a:r>
              <a:rPr lang="en-US" sz="3600">
                <a:ea typeface="+mn-lt"/>
                <a:cs typeface="+mn-lt"/>
              </a:rPr>
              <a:t> </a:t>
            </a:r>
            <a:endParaRPr lang="en-US">
              <a:ea typeface="Calibri" panose="020F0502020204030204"/>
              <a:cs typeface="Calibri" panose="020F0502020204030204"/>
            </a:endParaRPr>
          </a:p>
        </p:txBody>
      </p:sp>
    </p:spTree>
    <p:extLst>
      <p:ext uri="{BB962C8B-B14F-4D97-AF65-F5344CB8AC3E}">
        <p14:creationId xmlns:p14="http://schemas.microsoft.com/office/powerpoint/2010/main" val="903872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F02E3-7B2A-80C7-E1C5-8C9268B25D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A5758C-2EA3-3F65-CC7D-AD297A14EB57}"/>
              </a:ext>
            </a:extLst>
          </p:cNvPr>
          <p:cNvSpPr>
            <a:spLocks noGrp="1"/>
          </p:cNvSpPr>
          <p:nvPr>
            <p:ph type="title"/>
          </p:nvPr>
        </p:nvSpPr>
        <p:spPr>
          <a:xfrm>
            <a:off x="291861" y="5691"/>
            <a:ext cx="11061939" cy="563563"/>
          </a:xfrm>
        </p:spPr>
        <p:txBody>
          <a:bodyPr>
            <a:normAutofit fontScale="90000"/>
          </a:bodyPr>
          <a:lstStyle/>
          <a:p>
            <a:r>
              <a:rPr lang="en-US">
                <a:ea typeface="+mj-lt"/>
                <a:cs typeface="+mj-lt"/>
              </a:rPr>
              <a:t>Statistical literacy is important</a:t>
            </a:r>
            <a:endParaRPr lang="en-US"/>
          </a:p>
        </p:txBody>
      </p:sp>
      <p:sp>
        <p:nvSpPr>
          <p:cNvPr id="3" name="Content Placeholder 2">
            <a:extLst>
              <a:ext uri="{FF2B5EF4-FFF2-40B4-BE49-F238E27FC236}">
                <a16:creationId xmlns:a16="http://schemas.microsoft.com/office/drawing/2014/main" id="{52F09CA4-5DE4-C0B1-C5FC-68C0A1C2AAF9}"/>
              </a:ext>
            </a:extLst>
          </p:cNvPr>
          <p:cNvSpPr>
            <a:spLocks noGrp="1"/>
          </p:cNvSpPr>
          <p:nvPr>
            <p:ph idx="1"/>
          </p:nvPr>
        </p:nvSpPr>
        <p:spPr>
          <a:xfrm>
            <a:off x="291862" y="5362455"/>
            <a:ext cx="11637031" cy="1490242"/>
          </a:xfrm>
        </p:spPr>
        <p:txBody>
          <a:bodyPr vert="horz" lIns="91440" tIns="45720" rIns="91440" bIns="45720" rtlCol="0" anchor="t">
            <a:normAutofit lnSpcReduction="10000"/>
          </a:bodyPr>
          <a:lstStyle/>
          <a:p>
            <a:pPr>
              <a:buNone/>
            </a:pPr>
            <a:r>
              <a:rPr lang="en-US" sz="3600">
                <a:ea typeface="+mn-lt"/>
                <a:cs typeface="+mn-lt"/>
              </a:rPr>
              <a:t>Vigen, Tyler. 2026. Spurious correlations: Accessed 6 JAN 2026 (</a:t>
            </a:r>
            <a:r>
              <a:rPr lang="en-US" sz="3600">
                <a:ea typeface="+mn-lt"/>
                <a:cs typeface="+mn-lt"/>
                <a:hlinkClick r:id="rId2"/>
              </a:rPr>
              <a:t>CC-BY-4.0</a:t>
            </a:r>
            <a:r>
              <a:rPr lang="en-US" sz="3600">
                <a:ea typeface="+mn-lt"/>
                <a:cs typeface="+mn-lt"/>
              </a:rPr>
              <a:t>) </a:t>
            </a:r>
            <a:r>
              <a:rPr lang="en-US" sz="3600">
                <a:ea typeface="+mn-lt"/>
                <a:cs typeface="+mn-lt"/>
                <a:hlinkClick r:id="rId3"/>
              </a:rPr>
              <a:t>https://www.tylervigen.com/spurious-correlations</a:t>
            </a:r>
            <a:r>
              <a:rPr lang="en-US" sz="3600">
                <a:ea typeface="+mn-lt"/>
                <a:cs typeface="+mn-lt"/>
              </a:rPr>
              <a:t> </a:t>
            </a:r>
            <a:endParaRPr lang="en-US">
              <a:ea typeface="Calibri" panose="020F0502020204030204"/>
              <a:cs typeface="Calibri" panose="020F0502020204030204"/>
            </a:endParaRPr>
          </a:p>
        </p:txBody>
      </p:sp>
      <p:pic>
        <p:nvPicPr>
          <p:cNvPr id="5" name="Picture 4" descr="A fake academic paper is shown titled 'The Lion Car King', typeset as a journal article would be but completely full of AI nonsense.">
            <a:extLst>
              <a:ext uri="{FF2B5EF4-FFF2-40B4-BE49-F238E27FC236}">
                <a16:creationId xmlns:a16="http://schemas.microsoft.com/office/drawing/2014/main" id="{78B2137D-A0E6-B678-7F35-2ECCEA9F8772}"/>
              </a:ext>
            </a:extLst>
          </p:cNvPr>
          <p:cNvPicPr>
            <a:picLocks noChangeAspect="1"/>
          </p:cNvPicPr>
          <p:nvPr/>
        </p:nvPicPr>
        <p:blipFill>
          <a:blip r:embed="rId4"/>
          <a:stretch>
            <a:fillRect/>
          </a:stretch>
        </p:blipFill>
        <p:spPr>
          <a:xfrm>
            <a:off x="2483509" y="574285"/>
            <a:ext cx="6707396" cy="4674259"/>
          </a:xfrm>
          <a:prstGeom prst="rect">
            <a:avLst/>
          </a:prstGeom>
        </p:spPr>
      </p:pic>
    </p:spTree>
    <p:extLst>
      <p:ext uri="{BB962C8B-B14F-4D97-AF65-F5344CB8AC3E}">
        <p14:creationId xmlns:p14="http://schemas.microsoft.com/office/powerpoint/2010/main" val="4264052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816F7-56D2-EE9C-7CE5-3A260A35BDE5}"/>
              </a:ext>
            </a:extLst>
          </p:cNvPr>
          <p:cNvSpPr>
            <a:spLocks noGrp="1"/>
          </p:cNvSpPr>
          <p:nvPr>
            <p:ph type="title"/>
          </p:nvPr>
        </p:nvSpPr>
        <p:spPr/>
        <p:txBody>
          <a:bodyPr/>
          <a:lstStyle/>
          <a:p>
            <a:r>
              <a:rPr lang="en-US">
                <a:cs typeface="Calibri Light"/>
              </a:rPr>
              <a:t>Intended Learning Outcomes (ILOs)</a:t>
            </a:r>
            <a:endParaRPr lang="en-US"/>
          </a:p>
        </p:txBody>
      </p:sp>
      <p:sp>
        <p:nvSpPr>
          <p:cNvPr id="3" name="Content Placeholder 2">
            <a:extLst>
              <a:ext uri="{FF2B5EF4-FFF2-40B4-BE49-F238E27FC236}">
                <a16:creationId xmlns:a16="http://schemas.microsoft.com/office/drawing/2014/main" id="{244A1B95-B9F6-F4A1-18A9-3B7E8E4B8328}"/>
              </a:ext>
            </a:extLst>
          </p:cNvPr>
          <p:cNvSpPr>
            <a:spLocks noGrp="1"/>
          </p:cNvSpPr>
          <p:nvPr>
            <p:ph idx="1"/>
          </p:nvPr>
        </p:nvSpPr>
        <p:spPr/>
        <p:txBody>
          <a:bodyPr vert="horz" lIns="91440" tIns="45720" rIns="91440" bIns="45720" rtlCol="0" anchor="t">
            <a:normAutofit/>
          </a:bodyPr>
          <a:lstStyle/>
          <a:p>
            <a:pPr marL="0" indent="0">
              <a:buNone/>
            </a:pPr>
            <a:r>
              <a:rPr lang="en-US" sz="7200">
                <a:cs typeface="Calibri" panose="020F0502020204030204"/>
              </a:rPr>
              <a:t>(1) Manipulate datasets and </a:t>
            </a:r>
            <a:r>
              <a:rPr lang="en-US" sz="7200" err="1">
                <a:cs typeface="Calibri" panose="020F0502020204030204"/>
              </a:rPr>
              <a:t>characterise</a:t>
            </a:r>
            <a:r>
              <a:rPr lang="en-US" sz="7200">
                <a:cs typeface="Calibri" panose="020F0502020204030204"/>
              </a:rPr>
              <a:t> their statistical properties.</a:t>
            </a:r>
          </a:p>
        </p:txBody>
      </p:sp>
    </p:spTree>
    <p:extLst>
      <p:ext uri="{BB962C8B-B14F-4D97-AF65-F5344CB8AC3E}">
        <p14:creationId xmlns:p14="http://schemas.microsoft.com/office/powerpoint/2010/main" val="2421129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816F7-56D2-EE9C-7CE5-3A260A35BDE5}"/>
              </a:ext>
            </a:extLst>
          </p:cNvPr>
          <p:cNvSpPr>
            <a:spLocks noGrp="1"/>
          </p:cNvSpPr>
          <p:nvPr>
            <p:ph type="title"/>
          </p:nvPr>
        </p:nvSpPr>
        <p:spPr/>
        <p:txBody>
          <a:bodyPr/>
          <a:lstStyle/>
          <a:p>
            <a:r>
              <a:rPr lang="en-US">
                <a:cs typeface="Calibri Light"/>
              </a:rPr>
              <a:t>Intended Learning Outcomes (ILOs)</a:t>
            </a:r>
            <a:endParaRPr lang="en-US"/>
          </a:p>
        </p:txBody>
      </p:sp>
      <p:sp>
        <p:nvSpPr>
          <p:cNvPr id="3" name="Content Placeholder 2">
            <a:extLst>
              <a:ext uri="{FF2B5EF4-FFF2-40B4-BE49-F238E27FC236}">
                <a16:creationId xmlns:a16="http://schemas.microsoft.com/office/drawing/2014/main" id="{244A1B95-B9F6-F4A1-18A9-3B7E8E4B8328}"/>
              </a:ext>
            </a:extLst>
          </p:cNvPr>
          <p:cNvSpPr>
            <a:spLocks noGrp="1"/>
          </p:cNvSpPr>
          <p:nvPr>
            <p:ph idx="1"/>
          </p:nvPr>
        </p:nvSpPr>
        <p:spPr/>
        <p:txBody>
          <a:bodyPr vert="horz" lIns="91440" tIns="45720" rIns="91440" bIns="45720" rtlCol="0" anchor="t">
            <a:normAutofit/>
          </a:bodyPr>
          <a:lstStyle/>
          <a:p>
            <a:pPr marL="0" indent="0">
              <a:buNone/>
            </a:pPr>
            <a:r>
              <a:rPr lang="en-US" sz="7200">
                <a:cs typeface="Calibri" panose="020F0502020204030204"/>
              </a:rPr>
              <a:t>(2) Demonstrate an understanding of null hypothesis testing.</a:t>
            </a:r>
          </a:p>
        </p:txBody>
      </p:sp>
    </p:spTree>
    <p:extLst>
      <p:ext uri="{BB962C8B-B14F-4D97-AF65-F5344CB8AC3E}">
        <p14:creationId xmlns:p14="http://schemas.microsoft.com/office/powerpoint/2010/main" val="3800077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816F7-56D2-EE9C-7CE5-3A260A35BDE5}"/>
              </a:ext>
            </a:extLst>
          </p:cNvPr>
          <p:cNvSpPr>
            <a:spLocks noGrp="1"/>
          </p:cNvSpPr>
          <p:nvPr>
            <p:ph type="title"/>
          </p:nvPr>
        </p:nvSpPr>
        <p:spPr/>
        <p:txBody>
          <a:bodyPr/>
          <a:lstStyle/>
          <a:p>
            <a:r>
              <a:rPr lang="en-US">
                <a:cs typeface="Calibri Light"/>
              </a:rPr>
              <a:t>Intended Learning Outcomes (ILOs)</a:t>
            </a:r>
            <a:endParaRPr lang="en-US"/>
          </a:p>
        </p:txBody>
      </p:sp>
      <p:sp>
        <p:nvSpPr>
          <p:cNvPr id="3" name="Content Placeholder 2">
            <a:extLst>
              <a:ext uri="{FF2B5EF4-FFF2-40B4-BE49-F238E27FC236}">
                <a16:creationId xmlns:a16="http://schemas.microsoft.com/office/drawing/2014/main" id="{244A1B95-B9F6-F4A1-18A9-3B7E8E4B8328}"/>
              </a:ext>
            </a:extLst>
          </p:cNvPr>
          <p:cNvSpPr>
            <a:spLocks noGrp="1"/>
          </p:cNvSpPr>
          <p:nvPr>
            <p:ph idx="1"/>
          </p:nvPr>
        </p:nvSpPr>
        <p:spPr/>
        <p:txBody>
          <a:bodyPr vert="horz" lIns="91440" tIns="45720" rIns="91440" bIns="45720" rtlCol="0" anchor="t">
            <a:normAutofit/>
          </a:bodyPr>
          <a:lstStyle/>
          <a:p>
            <a:pPr marL="0" indent="0">
              <a:buNone/>
            </a:pPr>
            <a:r>
              <a:rPr lang="en-US" sz="7200">
                <a:cs typeface="Calibri" panose="020F0502020204030204"/>
              </a:rPr>
              <a:t>(3) Choose and apply the correct statistical test to unseen data using statistical software.</a:t>
            </a:r>
          </a:p>
        </p:txBody>
      </p:sp>
    </p:spTree>
    <p:extLst>
      <p:ext uri="{BB962C8B-B14F-4D97-AF65-F5344CB8AC3E}">
        <p14:creationId xmlns:p14="http://schemas.microsoft.com/office/powerpoint/2010/main" val="3663446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816F7-56D2-EE9C-7CE5-3A260A35BDE5}"/>
              </a:ext>
            </a:extLst>
          </p:cNvPr>
          <p:cNvSpPr>
            <a:spLocks noGrp="1"/>
          </p:cNvSpPr>
          <p:nvPr>
            <p:ph type="title"/>
          </p:nvPr>
        </p:nvSpPr>
        <p:spPr/>
        <p:txBody>
          <a:bodyPr/>
          <a:lstStyle/>
          <a:p>
            <a:r>
              <a:rPr lang="en-US">
                <a:cs typeface="Calibri Light"/>
              </a:rPr>
              <a:t>Intended Learning Outcomes (ILOs)</a:t>
            </a:r>
            <a:endParaRPr lang="en-US"/>
          </a:p>
        </p:txBody>
      </p:sp>
      <p:sp>
        <p:nvSpPr>
          <p:cNvPr id="3" name="Content Placeholder 2">
            <a:extLst>
              <a:ext uri="{FF2B5EF4-FFF2-40B4-BE49-F238E27FC236}">
                <a16:creationId xmlns:a16="http://schemas.microsoft.com/office/drawing/2014/main" id="{244A1B95-B9F6-F4A1-18A9-3B7E8E4B8328}"/>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US" sz="7200">
                <a:cs typeface="Calibri" panose="020F0502020204030204"/>
              </a:rPr>
              <a:t>(4) Interpret the results of statistical tests in order to generate conclusive statements on scientific problems.</a:t>
            </a:r>
          </a:p>
        </p:txBody>
      </p:sp>
    </p:spTree>
    <p:extLst>
      <p:ext uri="{BB962C8B-B14F-4D97-AF65-F5344CB8AC3E}">
        <p14:creationId xmlns:p14="http://schemas.microsoft.com/office/powerpoint/2010/main" val="3832701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84453-3587-66CE-5EEC-E5C3437E4190}"/>
              </a:ext>
            </a:extLst>
          </p:cNvPr>
          <p:cNvSpPr>
            <a:spLocks noGrp="1"/>
          </p:cNvSpPr>
          <p:nvPr>
            <p:ph type="title"/>
          </p:nvPr>
        </p:nvSpPr>
        <p:spPr/>
        <p:txBody>
          <a:bodyPr/>
          <a:lstStyle/>
          <a:p>
            <a:r>
              <a:rPr lang="en-US">
                <a:cs typeface="Calibri Light"/>
              </a:rPr>
              <a:t>Teaching materials</a:t>
            </a:r>
            <a:endParaRPr lang="en-US"/>
          </a:p>
        </p:txBody>
      </p:sp>
      <p:sp>
        <p:nvSpPr>
          <p:cNvPr id="5" name="Content Placeholder 4">
            <a:extLst>
              <a:ext uri="{FF2B5EF4-FFF2-40B4-BE49-F238E27FC236}">
                <a16:creationId xmlns:a16="http://schemas.microsoft.com/office/drawing/2014/main" id="{DEC30665-B719-F3BD-6AA9-1380A5A1D446}"/>
              </a:ext>
            </a:extLst>
          </p:cNvPr>
          <p:cNvSpPr>
            <a:spLocks noGrp="1"/>
          </p:cNvSpPr>
          <p:nvPr>
            <p:ph idx="1"/>
          </p:nvPr>
        </p:nvSpPr>
        <p:spPr/>
        <p:txBody>
          <a:bodyPr vert="horz" lIns="91440" tIns="45720" rIns="91440" bIns="45720" rtlCol="0" anchor="t">
            <a:normAutofit/>
          </a:bodyPr>
          <a:lstStyle/>
          <a:p>
            <a:r>
              <a:rPr lang="en-US" sz="4000">
                <a:ea typeface="+mn-lt"/>
                <a:cs typeface="+mn-lt"/>
              </a:rPr>
              <a:t>Book chapters</a:t>
            </a:r>
            <a:endParaRPr lang="en-US" sz="4000">
              <a:ea typeface="Calibri" panose="020F0502020204030204"/>
              <a:cs typeface="Calibri" panose="020F0502020204030204"/>
            </a:endParaRPr>
          </a:p>
          <a:p>
            <a:r>
              <a:rPr lang="en-US" sz="4000">
                <a:ea typeface="+mn-lt"/>
                <a:cs typeface="+mn-lt"/>
              </a:rPr>
              <a:t>Audiobook chapters</a:t>
            </a:r>
            <a:endParaRPr lang="en-US" sz="4000">
              <a:ea typeface="Calibri" panose="020F0502020204030204"/>
              <a:cs typeface="Calibri" panose="020F0502020204030204"/>
            </a:endParaRPr>
          </a:p>
          <a:p>
            <a:r>
              <a:rPr lang="en-US" sz="4000">
                <a:ea typeface="+mn-lt"/>
                <a:cs typeface="+mn-lt"/>
              </a:rPr>
              <a:t>Lecture material</a:t>
            </a:r>
            <a:endParaRPr lang="en-US" sz="4000">
              <a:ea typeface="Calibri" panose="020F0502020204030204"/>
              <a:cs typeface="Calibri" panose="020F0502020204030204"/>
            </a:endParaRPr>
          </a:p>
          <a:p>
            <a:r>
              <a:rPr lang="en-US" sz="4000" err="1">
                <a:ea typeface="+mn-lt"/>
                <a:cs typeface="+mn-lt"/>
              </a:rPr>
              <a:t>Practicals</a:t>
            </a:r>
            <a:endParaRPr lang="en-US" sz="4000">
              <a:ea typeface="Calibri" panose="020F0502020204030204"/>
              <a:cs typeface="Calibri" panose="020F0502020204030204"/>
            </a:endParaRPr>
          </a:p>
          <a:p>
            <a:r>
              <a:rPr lang="en-US" sz="4000">
                <a:ea typeface="+mn-lt"/>
                <a:cs typeface="+mn-lt"/>
              </a:rPr>
              <a:t>Interactive apps</a:t>
            </a:r>
            <a:endParaRPr lang="en-US" sz="4000">
              <a:ea typeface="Calibri" panose="020F0502020204030204"/>
              <a:cs typeface="Calibri" panose="020F0502020204030204"/>
            </a:endParaRPr>
          </a:p>
          <a:p>
            <a:r>
              <a:rPr lang="en-US" sz="4000">
                <a:ea typeface="+mn-lt"/>
                <a:cs typeface="+mn-lt"/>
              </a:rPr>
              <a:t>Quizzes</a:t>
            </a:r>
            <a:endParaRPr lang="en-US" sz="4000">
              <a:ea typeface="Calibri" panose="020F0502020204030204"/>
              <a:cs typeface="Calibri" panose="020F0502020204030204"/>
            </a:endParaRPr>
          </a:p>
        </p:txBody>
      </p:sp>
    </p:spTree>
    <p:extLst>
      <p:ext uri="{BB962C8B-B14F-4D97-AF65-F5344CB8AC3E}">
        <p14:creationId xmlns:p14="http://schemas.microsoft.com/office/powerpoint/2010/main" val="1444170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417CC-A74C-B761-A799-D7B2D8A81D45}"/>
              </a:ext>
            </a:extLst>
          </p:cNvPr>
          <p:cNvSpPr>
            <a:spLocks noGrp="1"/>
          </p:cNvSpPr>
          <p:nvPr>
            <p:ph type="title"/>
          </p:nvPr>
        </p:nvSpPr>
        <p:spPr/>
        <p:txBody>
          <a:bodyPr/>
          <a:lstStyle/>
          <a:p>
            <a:r>
              <a:rPr lang="en-US">
                <a:cs typeface="Calibri Light"/>
              </a:rPr>
              <a:t>Statistical software</a:t>
            </a:r>
            <a:endParaRPr lang="en-US"/>
          </a:p>
        </p:txBody>
      </p:sp>
      <p:sp>
        <p:nvSpPr>
          <p:cNvPr id="3" name="Content Placeholder 2">
            <a:extLst>
              <a:ext uri="{FF2B5EF4-FFF2-40B4-BE49-F238E27FC236}">
                <a16:creationId xmlns:a16="http://schemas.microsoft.com/office/drawing/2014/main" id="{C714750D-50FB-2842-DCD2-316567FD1251}"/>
              </a:ext>
            </a:extLst>
          </p:cNvPr>
          <p:cNvSpPr>
            <a:spLocks noGrp="1"/>
          </p:cNvSpPr>
          <p:nvPr>
            <p:ph idx="1"/>
          </p:nvPr>
        </p:nvSpPr>
        <p:spPr>
          <a:xfrm>
            <a:off x="766313" y="1552455"/>
            <a:ext cx="10515600" cy="5300243"/>
          </a:xfrm>
        </p:spPr>
        <p:txBody>
          <a:bodyPr vert="horz" lIns="91440" tIns="45720" rIns="91440" bIns="45720" rtlCol="0" anchor="t">
            <a:noAutofit/>
          </a:bodyPr>
          <a:lstStyle/>
          <a:p>
            <a:r>
              <a:rPr lang="en-US" sz="3600">
                <a:cs typeface="Calibri"/>
              </a:rPr>
              <a:t> Spreadsheets (any)</a:t>
            </a:r>
          </a:p>
          <a:p>
            <a:pPr lvl="1"/>
            <a:r>
              <a:rPr lang="en-US" sz="3200">
                <a:cs typeface="Calibri"/>
              </a:rPr>
              <a:t>MS Excel</a:t>
            </a:r>
          </a:p>
          <a:p>
            <a:pPr lvl="1"/>
            <a:r>
              <a:rPr lang="en-US" sz="3200">
                <a:cs typeface="Calibri"/>
              </a:rPr>
              <a:t>LibreOffice Calc</a:t>
            </a:r>
          </a:p>
          <a:p>
            <a:pPr lvl="1"/>
            <a:r>
              <a:rPr lang="en-US" sz="3200">
                <a:cs typeface="Calibri"/>
              </a:rPr>
              <a:t>Google Sheets</a:t>
            </a:r>
          </a:p>
          <a:p>
            <a:r>
              <a:rPr lang="en-US" sz="3600" err="1">
                <a:cs typeface="Calibri"/>
              </a:rPr>
              <a:t>jamovi</a:t>
            </a:r>
            <a:endParaRPr lang="en-US" sz="3600">
              <a:ea typeface="Calibri"/>
              <a:cs typeface="Calibri"/>
            </a:endParaRPr>
          </a:p>
          <a:p>
            <a:pPr lvl="1" indent="0"/>
            <a:r>
              <a:rPr lang="en-US" sz="3200">
                <a:cs typeface="Calibri"/>
              </a:rPr>
              <a:t> Free and open-source</a:t>
            </a:r>
          </a:p>
          <a:p>
            <a:pPr lvl="1" indent="0"/>
            <a:r>
              <a:rPr lang="en-US" sz="3200">
                <a:cs typeface="Calibri"/>
              </a:rPr>
              <a:t> Windows, Mac, Linux, Chrome</a:t>
            </a:r>
          </a:p>
          <a:p>
            <a:pPr lvl="1" indent="0"/>
            <a:r>
              <a:rPr lang="en-US" sz="3200">
                <a:cs typeface="Calibri"/>
              </a:rPr>
              <a:t> Easy transition to R</a:t>
            </a:r>
          </a:p>
          <a:p>
            <a:pPr marL="457200" lvl="1" indent="0">
              <a:buNone/>
            </a:pPr>
            <a:endParaRPr lang="en-US">
              <a:cs typeface="Calibri"/>
            </a:endParaRPr>
          </a:p>
        </p:txBody>
      </p:sp>
    </p:spTree>
    <p:extLst>
      <p:ext uri="{BB962C8B-B14F-4D97-AF65-F5344CB8AC3E}">
        <p14:creationId xmlns:p14="http://schemas.microsoft.com/office/powerpoint/2010/main" val="1322129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3218-E28B-C3C0-8CFD-1B29D6120990}"/>
              </a:ext>
            </a:extLst>
          </p:cNvPr>
          <p:cNvSpPr>
            <a:spLocks noGrp="1"/>
          </p:cNvSpPr>
          <p:nvPr>
            <p:ph type="title"/>
          </p:nvPr>
        </p:nvSpPr>
        <p:spPr/>
        <p:txBody>
          <a:bodyPr/>
          <a:lstStyle/>
          <a:p>
            <a:r>
              <a:rPr lang="en-US">
                <a:ea typeface="+mj-lt"/>
                <a:cs typeface="+mj-lt"/>
              </a:rPr>
              <a:t>Importance of statistical literacy in society</a:t>
            </a:r>
            <a:endParaRPr lang="en-US"/>
          </a:p>
        </p:txBody>
      </p:sp>
      <p:sp>
        <p:nvSpPr>
          <p:cNvPr id="3" name="Content Placeholder 2">
            <a:extLst>
              <a:ext uri="{FF2B5EF4-FFF2-40B4-BE49-F238E27FC236}">
                <a16:creationId xmlns:a16="http://schemas.microsoft.com/office/drawing/2014/main" id="{293DC6A9-7E06-928F-F486-3F1D4367ABCA}"/>
              </a:ext>
            </a:extLst>
          </p:cNvPr>
          <p:cNvSpPr>
            <a:spLocks noGrp="1"/>
          </p:cNvSpPr>
          <p:nvPr>
            <p:ph idx="1"/>
          </p:nvPr>
        </p:nvSpPr>
        <p:spPr/>
        <p:txBody>
          <a:bodyPr vert="horz" lIns="91440" tIns="45720" rIns="91440" bIns="45720" rtlCol="0" anchor="t">
            <a:normAutofit fontScale="92500" lnSpcReduction="10000"/>
          </a:bodyPr>
          <a:lstStyle/>
          <a:p>
            <a:r>
              <a:rPr lang="en-US" sz="3600">
                <a:ea typeface="+mn-lt"/>
                <a:cs typeface="+mn-lt"/>
              </a:rPr>
              <a:t>World increasingly reliant on data and statistics</a:t>
            </a:r>
            <a:endParaRPr lang="en-US" sz="3600">
              <a:ea typeface="Calibri"/>
              <a:cs typeface="Calibri"/>
            </a:endParaRPr>
          </a:p>
          <a:p>
            <a:r>
              <a:rPr lang="en-US" sz="3600">
                <a:ea typeface="+mn-lt"/>
                <a:cs typeface="+mn-lt"/>
              </a:rPr>
              <a:t>Statistical analysis is critical in science</a:t>
            </a:r>
            <a:endParaRPr lang="en-US" sz="3600">
              <a:ea typeface="Calibri"/>
              <a:cs typeface="Calibri"/>
            </a:endParaRPr>
          </a:p>
          <a:p>
            <a:r>
              <a:rPr lang="en-US" sz="3600">
                <a:ea typeface="+mn-lt"/>
                <a:cs typeface="+mn-lt"/>
              </a:rPr>
              <a:t>Statistical literacy is important in modern life</a:t>
            </a:r>
            <a:endParaRPr lang="en-US" sz="3600">
              <a:ea typeface="Calibri"/>
              <a:cs typeface="Calibri"/>
            </a:endParaRPr>
          </a:p>
          <a:p>
            <a:r>
              <a:rPr lang="en-US" sz="3600">
                <a:ea typeface="+mn-lt"/>
                <a:cs typeface="+mn-lt"/>
              </a:rPr>
              <a:t>Misuse and misunderstandings of statistics can have serious consequences</a:t>
            </a:r>
          </a:p>
          <a:p>
            <a:endParaRPr lang="en-US" sz="3600">
              <a:ea typeface="Calibri"/>
              <a:cs typeface="Calibri"/>
            </a:endParaRPr>
          </a:p>
          <a:p>
            <a:pPr marL="0" indent="0">
              <a:buNone/>
            </a:pPr>
            <a:r>
              <a:rPr lang="en-US" sz="3600">
                <a:ea typeface="+mn-lt"/>
                <a:cs typeface="+mn-lt"/>
              </a:rPr>
              <a:t>This course will give you the understanding and skills you need to be statistically literate and do and understand fundamental statistical analyses.</a:t>
            </a:r>
            <a:endParaRPr lang="en-US"/>
          </a:p>
          <a:p>
            <a:endParaRPr lang="en-US" sz="3600">
              <a:ea typeface="Calibri"/>
              <a:cs typeface="Calibri"/>
            </a:endParaRPr>
          </a:p>
        </p:txBody>
      </p:sp>
    </p:spTree>
    <p:extLst>
      <p:ext uri="{BB962C8B-B14F-4D97-AF65-F5344CB8AC3E}">
        <p14:creationId xmlns:p14="http://schemas.microsoft.com/office/powerpoint/2010/main" val="1016979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3218-E28B-C3C0-8CFD-1B29D6120990}"/>
              </a:ext>
            </a:extLst>
          </p:cNvPr>
          <p:cNvSpPr>
            <a:spLocks noGrp="1"/>
          </p:cNvSpPr>
          <p:nvPr>
            <p:ph type="title"/>
          </p:nvPr>
        </p:nvSpPr>
        <p:spPr/>
        <p:txBody>
          <a:bodyPr/>
          <a:lstStyle/>
          <a:p>
            <a:r>
              <a:rPr lang="en-US">
                <a:ea typeface="+mj-lt"/>
                <a:cs typeface="+mj-lt"/>
              </a:rPr>
              <a:t>Importance of statistical literacy in society</a:t>
            </a:r>
            <a:endParaRPr lang="en-US"/>
          </a:p>
        </p:txBody>
      </p:sp>
      <p:sp>
        <p:nvSpPr>
          <p:cNvPr id="3" name="Content Placeholder 2">
            <a:extLst>
              <a:ext uri="{FF2B5EF4-FFF2-40B4-BE49-F238E27FC236}">
                <a16:creationId xmlns:a16="http://schemas.microsoft.com/office/drawing/2014/main" id="{293DC6A9-7E06-928F-F486-3F1D4367ABCA}"/>
              </a:ext>
            </a:extLst>
          </p:cNvPr>
          <p:cNvSpPr>
            <a:spLocks noGrp="1"/>
          </p:cNvSpPr>
          <p:nvPr>
            <p:ph idx="1"/>
          </p:nvPr>
        </p:nvSpPr>
        <p:spPr>
          <a:xfrm>
            <a:off x="838200" y="1825625"/>
            <a:ext cx="10515600" cy="4868922"/>
          </a:xfrm>
        </p:spPr>
        <p:txBody>
          <a:bodyPr vert="horz" lIns="91440" tIns="45720" rIns="91440" bIns="45720" rtlCol="0" anchor="t">
            <a:normAutofit fontScale="92500"/>
          </a:bodyPr>
          <a:lstStyle/>
          <a:p>
            <a:pPr marL="0" indent="0">
              <a:buNone/>
            </a:pPr>
            <a:r>
              <a:rPr lang="en-US" sz="3600">
                <a:ea typeface="+mn-lt"/>
                <a:cs typeface="+mn-lt"/>
              </a:rPr>
              <a:t>"Good statistics are like a telescope for an astronomer, a microscope for a bacteriologist, or an X-ray for a radiologist. If we are willing to let them, good statistics help us see things about the world around us and about ourselves -- both large and small -- that we would not be able to see in any other way" (Hartford 2020)</a:t>
            </a:r>
            <a:endParaRPr lang="en-US"/>
          </a:p>
          <a:p>
            <a:pPr marL="0" indent="0">
              <a:buNone/>
            </a:pPr>
            <a:endParaRPr lang="en-US" sz="3600">
              <a:ea typeface="+mn-lt"/>
              <a:cs typeface="+mn-lt"/>
            </a:endParaRPr>
          </a:p>
          <a:p>
            <a:pPr marL="0" indent="0">
              <a:buNone/>
            </a:pPr>
            <a:r>
              <a:rPr lang="en-US" sz="3600">
                <a:ea typeface="+mn-lt"/>
                <a:cs typeface="+mn-lt"/>
              </a:rPr>
              <a:t>Harford, T. 2020. How to make the world add up: ten rules for thinking differently about numbers. Hachette UK.</a:t>
            </a:r>
            <a:endParaRPr lang="en-US"/>
          </a:p>
          <a:p>
            <a:pPr marL="0" indent="0">
              <a:buNone/>
            </a:pPr>
            <a:endParaRPr lang="en-US" sz="3600">
              <a:ea typeface="Calibri"/>
              <a:cs typeface="Calibri"/>
            </a:endParaRPr>
          </a:p>
          <a:p>
            <a:endParaRPr lang="en-US" sz="3600">
              <a:ea typeface="Calibri"/>
              <a:cs typeface="Calibri"/>
            </a:endParaRPr>
          </a:p>
        </p:txBody>
      </p:sp>
    </p:spTree>
    <p:extLst>
      <p:ext uri="{BB962C8B-B14F-4D97-AF65-F5344CB8AC3E}">
        <p14:creationId xmlns:p14="http://schemas.microsoft.com/office/powerpoint/2010/main" val="2830922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3218-E28B-C3C0-8CFD-1B29D6120990}"/>
              </a:ext>
            </a:extLst>
          </p:cNvPr>
          <p:cNvSpPr>
            <a:spLocks noGrp="1"/>
          </p:cNvSpPr>
          <p:nvPr>
            <p:ph type="title"/>
          </p:nvPr>
        </p:nvSpPr>
        <p:spPr>
          <a:xfrm>
            <a:off x="291861" y="365125"/>
            <a:ext cx="11061939" cy="1339940"/>
          </a:xfrm>
        </p:spPr>
        <p:txBody>
          <a:bodyPr/>
          <a:lstStyle/>
          <a:p>
            <a:r>
              <a:rPr lang="en-US">
                <a:ea typeface="+mj-lt"/>
                <a:cs typeface="+mj-lt"/>
              </a:rPr>
              <a:t>Importance of statistical literacy as professionals</a:t>
            </a:r>
            <a:endParaRPr lang="en-US"/>
          </a:p>
        </p:txBody>
      </p:sp>
      <p:sp>
        <p:nvSpPr>
          <p:cNvPr id="3" name="Content Placeholder 2">
            <a:extLst>
              <a:ext uri="{FF2B5EF4-FFF2-40B4-BE49-F238E27FC236}">
                <a16:creationId xmlns:a16="http://schemas.microsoft.com/office/drawing/2014/main" id="{293DC6A9-7E06-928F-F486-3F1D4367ABCA}"/>
              </a:ext>
            </a:extLst>
          </p:cNvPr>
          <p:cNvSpPr>
            <a:spLocks noGrp="1"/>
          </p:cNvSpPr>
          <p:nvPr>
            <p:ph idx="1"/>
          </p:nvPr>
        </p:nvSpPr>
        <p:spPr>
          <a:xfrm>
            <a:off x="478767" y="1825625"/>
            <a:ext cx="10875033" cy="5027072"/>
          </a:xfrm>
        </p:spPr>
        <p:txBody>
          <a:bodyPr vert="horz" lIns="91440" tIns="45720" rIns="91440" bIns="45720" rtlCol="0" anchor="t">
            <a:normAutofit fontScale="77500" lnSpcReduction="20000"/>
          </a:bodyPr>
          <a:lstStyle/>
          <a:p>
            <a:pPr>
              <a:buNone/>
            </a:pPr>
            <a:r>
              <a:rPr lang="en-US" sz="3600" b="1">
                <a:ea typeface="+mn-lt"/>
                <a:cs typeface="+mn-lt"/>
              </a:rPr>
              <a:t>Journal of Animal Ecology</a:t>
            </a:r>
            <a:endParaRPr lang="en-US" b="1">
              <a:ea typeface="Calibri"/>
              <a:cs typeface="Calibri"/>
            </a:endParaRPr>
          </a:p>
          <a:p>
            <a:pPr>
              <a:buNone/>
            </a:pPr>
            <a:r>
              <a:rPr lang="en-US" sz="3600">
                <a:ea typeface="+mn-lt"/>
                <a:cs typeface="+mn-lt"/>
              </a:rPr>
              <a:t>Bentlage et al. (2025). </a:t>
            </a:r>
            <a:r>
              <a:rPr lang="en-US" sz="3600" b="1">
                <a:ea typeface="+mn-lt"/>
                <a:cs typeface="+mn-lt"/>
              </a:rPr>
              <a:t>Results</a:t>
            </a:r>
            <a:r>
              <a:rPr lang="en-US" sz="3600">
                <a:ea typeface="+mn-lt"/>
                <a:cs typeface="+mn-lt"/>
              </a:rPr>
              <a:t>:</a:t>
            </a:r>
            <a:endParaRPr lang="en-US">
              <a:ea typeface="+mn-lt"/>
              <a:cs typeface="+mn-lt"/>
            </a:endParaRPr>
          </a:p>
          <a:p>
            <a:pPr>
              <a:buNone/>
            </a:pPr>
            <a:endParaRPr lang="en-US" sz="3600">
              <a:ea typeface="Calibri"/>
              <a:cs typeface="Calibri"/>
            </a:endParaRPr>
          </a:p>
          <a:p>
            <a:pPr>
              <a:buNone/>
            </a:pPr>
            <a:r>
              <a:rPr lang="en-US" sz="3600">
                <a:ea typeface="+mn-lt"/>
                <a:cs typeface="+mn-lt"/>
              </a:rPr>
              <a:t>“At the population level, total rainfall from February to August had a significant quadratic effect on the annual divorce rate, which increased in years with low and high rainfall (GLM, estimate = 0.335 ± 0.091, p-value = 0.003; Figure S1b). Rainfall effects explained 46.7% of the annual divorce rate’s variance (r 2 = 0.467).”</a:t>
            </a:r>
            <a:endParaRPr lang="en-US">
              <a:ea typeface="Calibri"/>
              <a:cs typeface="Calibri"/>
            </a:endParaRPr>
          </a:p>
          <a:p>
            <a:pPr>
              <a:buNone/>
            </a:pPr>
            <a:endParaRPr lang="en-US" sz="3600">
              <a:ea typeface="+mn-lt"/>
              <a:cs typeface="+mn-lt"/>
            </a:endParaRPr>
          </a:p>
          <a:p>
            <a:pPr>
              <a:buNone/>
            </a:pPr>
            <a:r>
              <a:rPr lang="en-US" sz="3600">
                <a:ea typeface="+mn-lt"/>
                <a:cs typeface="+mn-lt"/>
              </a:rPr>
              <a:t>Bentlage, AA, et al. 2025. Rainfall is associated with divorce in the socially monogamous Seychelles warbler. Journal of Animal Ecology. </a:t>
            </a:r>
            <a:r>
              <a:rPr lang="en-US" sz="3600">
                <a:ea typeface="+mn-lt"/>
                <a:cs typeface="+mn-lt"/>
                <a:hlinkClick r:id="rId2"/>
              </a:rPr>
              <a:t>94:85-98</a:t>
            </a:r>
            <a:r>
              <a:rPr lang="en-US" sz="3600">
                <a:ea typeface="+mn-lt"/>
                <a:cs typeface="+mn-lt"/>
              </a:rPr>
              <a:t>.</a:t>
            </a:r>
            <a:endParaRPr lang="en-US">
              <a:ea typeface="Calibri" panose="020F0502020204030204"/>
              <a:cs typeface="Calibri" panose="020F0502020204030204"/>
            </a:endParaRPr>
          </a:p>
        </p:txBody>
      </p:sp>
    </p:spTree>
    <p:extLst>
      <p:ext uri="{BB962C8B-B14F-4D97-AF65-F5344CB8AC3E}">
        <p14:creationId xmlns:p14="http://schemas.microsoft.com/office/powerpoint/2010/main" val="3649661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3218-E28B-C3C0-8CFD-1B29D6120990}"/>
              </a:ext>
            </a:extLst>
          </p:cNvPr>
          <p:cNvSpPr>
            <a:spLocks noGrp="1"/>
          </p:cNvSpPr>
          <p:nvPr>
            <p:ph type="title"/>
          </p:nvPr>
        </p:nvSpPr>
        <p:spPr>
          <a:xfrm>
            <a:off x="291861" y="365125"/>
            <a:ext cx="11061939" cy="1339940"/>
          </a:xfrm>
        </p:spPr>
        <p:txBody>
          <a:bodyPr/>
          <a:lstStyle/>
          <a:p>
            <a:r>
              <a:rPr lang="en-US">
                <a:ea typeface="+mj-lt"/>
                <a:cs typeface="+mj-lt"/>
              </a:rPr>
              <a:t>Importance of statistical literacy as professionals</a:t>
            </a:r>
            <a:endParaRPr lang="en-US"/>
          </a:p>
        </p:txBody>
      </p:sp>
      <p:sp>
        <p:nvSpPr>
          <p:cNvPr id="3" name="Content Placeholder 2">
            <a:extLst>
              <a:ext uri="{FF2B5EF4-FFF2-40B4-BE49-F238E27FC236}">
                <a16:creationId xmlns:a16="http://schemas.microsoft.com/office/drawing/2014/main" id="{293DC6A9-7E06-928F-F486-3F1D4367ABCA}"/>
              </a:ext>
            </a:extLst>
          </p:cNvPr>
          <p:cNvSpPr>
            <a:spLocks noGrp="1"/>
          </p:cNvSpPr>
          <p:nvPr>
            <p:ph idx="1"/>
          </p:nvPr>
        </p:nvSpPr>
        <p:spPr>
          <a:xfrm>
            <a:off x="291862" y="1825625"/>
            <a:ext cx="11637031" cy="5027072"/>
          </a:xfrm>
        </p:spPr>
        <p:txBody>
          <a:bodyPr vert="horz" lIns="91440" tIns="45720" rIns="91440" bIns="45720" rtlCol="0" anchor="t">
            <a:normAutofit fontScale="92500" lnSpcReduction="20000"/>
          </a:bodyPr>
          <a:lstStyle/>
          <a:p>
            <a:pPr>
              <a:buNone/>
            </a:pPr>
            <a:r>
              <a:rPr lang="en-US" sz="3600" b="1">
                <a:ea typeface="+mn-lt"/>
                <a:cs typeface="+mn-lt"/>
              </a:rPr>
              <a:t>Marine Biology</a:t>
            </a:r>
            <a:endParaRPr lang="en-US" b="1">
              <a:ea typeface="Calibri"/>
              <a:cs typeface="Calibri"/>
            </a:endParaRPr>
          </a:p>
          <a:p>
            <a:pPr>
              <a:buNone/>
            </a:pPr>
            <a:r>
              <a:rPr lang="en-US" sz="3600">
                <a:ea typeface="+mn-lt"/>
                <a:cs typeface="+mn-lt"/>
              </a:rPr>
              <a:t>Liu et al. (2025). </a:t>
            </a:r>
            <a:r>
              <a:rPr lang="en-US" sz="3600" b="1">
                <a:ea typeface="+mn-lt"/>
                <a:cs typeface="+mn-lt"/>
              </a:rPr>
              <a:t>Materials and Methods</a:t>
            </a:r>
            <a:r>
              <a:rPr lang="en-US" sz="3600">
                <a:ea typeface="+mn-lt"/>
                <a:cs typeface="+mn-lt"/>
              </a:rPr>
              <a:t>:</a:t>
            </a:r>
            <a:endParaRPr lang="en-US"/>
          </a:p>
          <a:p>
            <a:pPr>
              <a:buNone/>
            </a:pPr>
            <a:r>
              <a:rPr lang="en-US" sz="3600">
                <a:ea typeface="+mn-lt"/>
                <a:cs typeface="+mn-lt"/>
              </a:rPr>
              <a:t>“Experimental data were presented as the mean ± standard deviation of results obtained from three parallel samples [. . . ]. A one-way analysis of variance (ANOVA) combined with the least significant difference (LSD) method was employed to assess the variance and significance of nutrient content in algal detritus under different environmental conditions (Table 1) (p &lt; 0.05).”</a:t>
            </a:r>
            <a:endParaRPr lang="en-US"/>
          </a:p>
          <a:p>
            <a:pPr>
              <a:buNone/>
            </a:pPr>
            <a:endParaRPr lang="en-US" sz="3600">
              <a:ea typeface="Calibri"/>
              <a:cs typeface="Calibri"/>
            </a:endParaRPr>
          </a:p>
          <a:p>
            <a:pPr>
              <a:buNone/>
            </a:pPr>
            <a:r>
              <a:rPr lang="en-US" sz="3600">
                <a:ea typeface="+mn-lt"/>
                <a:cs typeface="+mn-lt"/>
              </a:rPr>
              <a:t>Liu, Z, et al. 2025. The impact of dissolved oxygen and sediments on the decomposition of </a:t>
            </a:r>
            <a:r>
              <a:rPr lang="en-US" sz="3600" i="1">
                <a:ea typeface="+mn-lt"/>
                <a:cs typeface="+mn-lt"/>
              </a:rPr>
              <a:t>Sargassum thunbergii</a:t>
            </a:r>
            <a:r>
              <a:rPr lang="en-US" sz="3600">
                <a:ea typeface="+mn-lt"/>
                <a:cs typeface="+mn-lt"/>
              </a:rPr>
              <a:t>. Marine Biology, </a:t>
            </a:r>
            <a:r>
              <a:rPr lang="en-US" sz="3600">
                <a:ea typeface="+mn-lt"/>
                <a:cs typeface="+mn-lt"/>
                <a:hlinkClick r:id="rId2"/>
              </a:rPr>
              <a:t>172:28</a:t>
            </a:r>
            <a:r>
              <a:rPr lang="en-US" sz="3600">
                <a:ea typeface="+mn-lt"/>
                <a:cs typeface="+mn-lt"/>
              </a:rPr>
              <a:t>.</a:t>
            </a:r>
            <a:endParaRPr lang="en-US"/>
          </a:p>
          <a:p>
            <a:pPr>
              <a:buNone/>
            </a:pPr>
            <a:endParaRPr lang="en-US" sz="3600">
              <a:ea typeface="Calibri"/>
              <a:cs typeface="Calibri"/>
            </a:endParaRPr>
          </a:p>
          <a:p>
            <a:pPr>
              <a:buNone/>
            </a:pPr>
            <a:endParaRPr lang="en-US" sz="3600" b="1">
              <a:ea typeface="Calibri"/>
              <a:cs typeface="Calibri"/>
            </a:endParaRPr>
          </a:p>
          <a:p>
            <a:pPr>
              <a:buNone/>
            </a:pPr>
            <a:endParaRPr lang="en-US" b="1">
              <a:ea typeface="Calibri"/>
              <a:cs typeface="Calibri"/>
            </a:endParaRPr>
          </a:p>
        </p:txBody>
      </p:sp>
    </p:spTree>
    <p:extLst>
      <p:ext uri="{BB962C8B-B14F-4D97-AF65-F5344CB8AC3E}">
        <p14:creationId xmlns:p14="http://schemas.microsoft.com/office/powerpoint/2010/main" val="1582284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3218-E28B-C3C0-8CFD-1B29D6120990}"/>
              </a:ext>
            </a:extLst>
          </p:cNvPr>
          <p:cNvSpPr>
            <a:spLocks noGrp="1"/>
          </p:cNvSpPr>
          <p:nvPr>
            <p:ph type="title"/>
          </p:nvPr>
        </p:nvSpPr>
        <p:spPr>
          <a:xfrm>
            <a:off x="291861" y="365125"/>
            <a:ext cx="11061939" cy="1339940"/>
          </a:xfrm>
        </p:spPr>
        <p:txBody>
          <a:bodyPr/>
          <a:lstStyle/>
          <a:p>
            <a:r>
              <a:rPr lang="en-US">
                <a:ea typeface="+mj-lt"/>
                <a:cs typeface="+mj-lt"/>
              </a:rPr>
              <a:t>Importance of statistical literacy as professionals</a:t>
            </a:r>
            <a:endParaRPr lang="en-US"/>
          </a:p>
        </p:txBody>
      </p:sp>
      <p:sp>
        <p:nvSpPr>
          <p:cNvPr id="3" name="Content Placeholder 2">
            <a:extLst>
              <a:ext uri="{FF2B5EF4-FFF2-40B4-BE49-F238E27FC236}">
                <a16:creationId xmlns:a16="http://schemas.microsoft.com/office/drawing/2014/main" id="{293DC6A9-7E06-928F-F486-3F1D4367ABCA}"/>
              </a:ext>
            </a:extLst>
          </p:cNvPr>
          <p:cNvSpPr>
            <a:spLocks noGrp="1"/>
          </p:cNvSpPr>
          <p:nvPr>
            <p:ph idx="1"/>
          </p:nvPr>
        </p:nvSpPr>
        <p:spPr>
          <a:xfrm>
            <a:off x="291862" y="1825625"/>
            <a:ext cx="11637031" cy="5027072"/>
          </a:xfrm>
        </p:spPr>
        <p:txBody>
          <a:bodyPr vert="horz" lIns="91440" tIns="45720" rIns="91440" bIns="45720" rtlCol="0" anchor="t">
            <a:normAutofit fontScale="92500" lnSpcReduction="10000"/>
          </a:bodyPr>
          <a:lstStyle/>
          <a:p>
            <a:pPr>
              <a:buNone/>
            </a:pPr>
            <a:r>
              <a:rPr lang="en-US" sz="3600" b="1">
                <a:ea typeface="+mn-lt"/>
                <a:cs typeface="+mn-lt"/>
              </a:rPr>
              <a:t>Journal of Environmental Sciences</a:t>
            </a:r>
            <a:endParaRPr lang="en-US" b="1">
              <a:ea typeface="+mn-lt"/>
              <a:cs typeface="+mn-lt"/>
            </a:endParaRPr>
          </a:p>
          <a:p>
            <a:pPr>
              <a:buNone/>
            </a:pPr>
            <a:r>
              <a:rPr lang="en-US" sz="3600">
                <a:ea typeface="+mn-lt"/>
                <a:cs typeface="+mn-lt"/>
              </a:rPr>
              <a:t>Tava et al. (2025). </a:t>
            </a:r>
            <a:r>
              <a:rPr lang="en-US" sz="3600" b="1">
                <a:ea typeface="+mn-lt"/>
                <a:cs typeface="+mn-lt"/>
              </a:rPr>
              <a:t>Results</a:t>
            </a:r>
            <a:r>
              <a:rPr lang="en-US" sz="3600">
                <a:ea typeface="+mn-lt"/>
                <a:cs typeface="+mn-lt"/>
              </a:rPr>
              <a:t>:</a:t>
            </a:r>
            <a:endParaRPr lang="en-US">
              <a:ea typeface="+mn-lt"/>
              <a:cs typeface="+mn-lt"/>
            </a:endParaRPr>
          </a:p>
          <a:p>
            <a:pPr>
              <a:buNone/>
            </a:pPr>
            <a:r>
              <a:rPr lang="en-US" sz="3600">
                <a:ea typeface="+mn-lt"/>
                <a:cs typeface="+mn-lt"/>
              </a:rPr>
              <a:t>“Soil microbial biomass was highly significantly (P &lt; 0.01) and positively correlated with alkaline </a:t>
            </a:r>
            <a:r>
              <a:rPr lang="en-US" sz="3600" err="1">
                <a:ea typeface="+mn-lt"/>
                <a:cs typeface="+mn-lt"/>
              </a:rPr>
              <a:t>phosphomonoesterase</a:t>
            </a:r>
            <a:r>
              <a:rPr lang="en-US" sz="3600">
                <a:ea typeface="+mn-lt"/>
                <a:cs typeface="+mn-lt"/>
              </a:rPr>
              <a:t> activity in untreated soils (D0, r</a:t>
            </a:r>
            <a:r>
              <a:rPr lang="en-US" sz="3600" baseline="-25000">
                <a:ea typeface="+mn-lt"/>
                <a:cs typeface="+mn-lt"/>
              </a:rPr>
              <a:t>T03</a:t>
            </a:r>
            <a:r>
              <a:rPr lang="en-US" sz="3600">
                <a:ea typeface="+mn-lt"/>
                <a:cs typeface="+mn-lt"/>
              </a:rPr>
              <a:t> = 0.92 and r</a:t>
            </a:r>
            <a:r>
              <a:rPr lang="en-US" sz="3600" baseline="-25000">
                <a:ea typeface="+mn-lt"/>
                <a:cs typeface="+mn-lt"/>
              </a:rPr>
              <a:t>T14</a:t>
            </a:r>
            <a:r>
              <a:rPr lang="en-US" sz="3600">
                <a:ea typeface="+mn-lt"/>
                <a:cs typeface="+mn-lt"/>
              </a:rPr>
              <a:t> = 0.77) and at D01 rate (r</a:t>
            </a:r>
            <a:r>
              <a:rPr lang="en-US" sz="3600" baseline="-25000">
                <a:ea typeface="+mn-lt"/>
                <a:cs typeface="+mn-lt"/>
              </a:rPr>
              <a:t>T03</a:t>
            </a:r>
            <a:r>
              <a:rPr lang="en-US" sz="3600">
                <a:ea typeface="+mn-lt"/>
                <a:cs typeface="+mn-lt"/>
              </a:rPr>
              <a:t> = 0.86 and r</a:t>
            </a:r>
            <a:r>
              <a:rPr lang="en-US" sz="3600" baseline="-25000">
                <a:ea typeface="+mn-lt"/>
                <a:cs typeface="+mn-lt"/>
              </a:rPr>
              <a:t>T14</a:t>
            </a:r>
            <a:r>
              <a:rPr lang="en-US" sz="3600">
                <a:ea typeface="+mn-lt"/>
                <a:cs typeface="+mn-lt"/>
              </a:rPr>
              <a:t> = 0.71) at both time points T03 and T14.”</a:t>
            </a:r>
            <a:endParaRPr lang="en-US">
              <a:ea typeface="+mn-lt"/>
              <a:cs typeface="+mn-lt"/>
            </a:endParaRPr>
          </a:p>
          <a:p>
            <a:pPr>
              <a:buNone/>
            </a:pPr>
            <a:endParaRPr lang="en-US" sz="3600">
              <a:ea typeface="+mn-lt"/>
              <a:cs typeface="+mn-lt"/>
            </a:endParaRPr>
          </a:p>
          <a:p>
            <a:pPr>
              <a:buNone/>
            </a:pPr>
            <a:r>
              <a:rPr lang="en-US" sz="3600">
                <a:ea typeface="+mn-lt"/>
                <a:cs typeface="+mn-lt"/>
              </a:rPr>
              <a:t>Tava, A, et al. 2025. Saponins in soil, their degradation and effect on soil enzymatic activities. Journal of Environmental Sciences, </a:t>
            </a:r>
            <a:r>
              <a:rPr lang="en-US" sz="3600">
                <a:ea typeface="+mn-lt"/>
                <a:cs typeface="+mn-lt"/>
                <a:hlinkClick r:id="rId2"/>
              </a:rPr>
              <a:t>154:378-389</a:t>
            </a:r>
            <a:r>
              <a:rPr lang="en-US" sz="3600">
                <a:ea typeface="+mn-lt"/>
                <a:cs typeface="+mn-lt"/>
              </a:rPr>
              <a:t>.</a:t>
            </a:r>
            <a:endParaRPr lang="en-US">
              <a:ea typeface="Calibri" panose="020F0502020204030204"/>
              <a:cs typeface="Calibri" panose="020F0502020204030204"/>
            </a:endParaRPr>
          </a:p>
          <a:p>
            <a:pPr>
              <a:buNone/>
            </a:pPr>
            <a:endParaRPr lang="en-US" sz="3600">
              <a:ea typeface="Calibri"/>
              <a:cs typeface="Calibri"/>
            </a:endParaRPr>
          </a:p>
          <a:p>
            <a:pPr>
              <a:buNone/>
            </a:pPr>
            <a:endParaRPr lang="en-US" sz="3600" b="1">
              <a:ea typeface="Calibri"/>
              <a:cs typeface="Calibri"/>
            </a:endParaRPr>
          </a:p>
          <a:p>
            <a:pPr>
              <a:buNone/>
            </a:pPr>
            <a:endParaRPr lang="en-US" b="1">
              <a:ea typeface="Calibri"/>
              <a:cs typeface="Calibri"/>
            </a:endParaRPr>
          </a:p>
        </p:txBody>
      </p:sp>
    </p:spTree>
    <p:extLst>
      <p:ext uri="{BB962C8B-B14F-4D97-AF65-F5344CB8AC3E}">
        <p14:creationId xmlns:p14="http://schemas.microsoft.com/office/powerpoint/2010/main" val="1317512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3218-E28B-C3C0-8CFD-1B29D6120990}"/>
              </a:ext>
            </a:extLst>
          </p:cNvPr>
          <p:cNvSpPr>
            <a:spLocks noGrp="1"/>
          </p:cNvSpPr>
          <p:nvPr>
            <p:ph type="title"/>
          </p:nvPr>
        </p:nvSpPr>
        <p:spPr>
          <a:xfrm>
            <a:off x="291861" y="365125"/>
            <a:ext cx="11061939" cy="1339940"/>
          </a:xfrm>
        </p:spPr>
        <p:txBody>
          <a:bodyPr/>
          <a:lstStyle/>
          <a:p>
            <a:r>
              <a:rPr lang="en-US">
                <a:ea typeface="+mj-lt"/>
                <a:cs typeface="+mj-lt"/>
              </a:rPr>
              <a:t>Importance of statistical literacy as professionals</a:t>
            </a:r>
            <a:endParaRPr lang="en-US"/>
          </a:p>
        </p:txBody>
      </p:sp>
      <p:sp>
        <p:nvSpPr>
          <p:cNvPr id="3" name="Content Placeholder 2">
            <a:extLst>
              <a:ext uri="{FF2B5EF4-FFF2-40B4-BE49-F238E27FC236}">
                <a16:creationId xmlns:a16="http://schemas.microsoft.com/office/drawing/2014/main" id="{293DC6A9-7E06-928F-F486-3F1D4367ABCA}"/>
              </a:ext>
            </a:extLst>
          </p:cNvPr>
          <p:cNvSpPr>
            <a:spLocks noGrp="1"/>
          </p:cNvSpPr>
          <p:nvPr>
            <p:ph idx="1"/>
          </p:nvPr>
        </p:nvSpPr>
        <p:spPr>
          <a:xfrm>
            <a:off x="291862" y="1825625"/>
            <a:ext cx="11637031" cy="5027072"/>
          </a:xfrm>
        </p:spPr>
        <p:txBody>
          <a:bodyPr vert="horz" lIns="91440" tIns="45720" rIns="91440" bIns="45720" rtlCol="0" anchor="t">
            <a:normAutofit fontScale="85000" lnSpcReduction="20000"/>
          </a:bodyPr>
          <a:lstStyle/>
          <a:p>
            <a:pPr>
              <a:buNone/>
            </a:pPr>
            <a:r>
              <a:rPr lang="en-US" sz="3600" b="1">
                <a:ea typeface="+mn-lt"/>
                <a:cs typeface="+mn-lt"/>
              </a:rPr>
              <a:t>Cell</a:t>
            </a:r>
            <a:endParaRPr lang="en-US">
              <a:ea typeface="Calibri" panose="020F0502020204030204"/>
              <a:cs typeface="Calibri" panose="020F0502020204030204"/>
            </a:endParaRPr>
          </a:p>
          <a:p>
            <a:pPr>
              <a:buNone/>
            </a:pPr>
            <a:r>
              <a:rPr lang="en-US" sz="3600">
                <a:ea typeface="+mn-lt"/>
                <a:cs typeface="+mn-lt"/>
              </a:rPr>
              <a:t>Nishijima et al. (2025). </a:t>
            </a:r>
            <a:r>
              <a:rPr lang="en-US" sz="3600" b="1">
                <a:ea typeface="+mn-lt"/>
                <a:cs typeface="+mn-lt"/>
              </a:rPr>
              <a:t>Methods</a:t>
            </a:r>
            <a:r>
              <a:rPr lang="en-US" sz="3600">
                <a:ea typeface="+mn-lt"/>
                <a:cs typeface="+mn-lt"/>
              </a:rPr>
              <a:t>:</a:t>
            </a:r>
            <a:endParaRPr lang="en-US"/>
          </a:p>
          <a:p>
            <a:pPr>
              <a:buNone/>
            </a:pPr>
            <a:r>
              <a:rPr lang="en-US" sz="3600">
                <a:ea typeface="+mn-lt"/>
                <a:cs typeface="+mn-lt"/>
              </a:rPr>
              <a:t>“To investigate correlations between the microbiome profile (i.e. species-level taxonomic and functional compositions) and the experimentally measured microbial load, Pearson correlation coefficients were calculated between the log</a:t>
            </a:r>
            <a:r>
              <a:rPr lang="en-US" sz="3600" baseline="-25000">
                <a:ea typeface="+mn-lt"/>
                <a:cs typeface="+mn-lt"/>
              </a:rPr>
              <a:t>10</a:t>
            </a:r>
            <a:r>
              <a:rPr lang="en-US" sz="3600">
                <a:ea typeface="+mn-lt"/>
                <a:cs typeface="+mn-lt"/>
              </a:rPr>
              <a:t> transformed relative abundance of each microbial species/functions and the microbial load in each cohort separately.”</a:t>
            </a:r>
            <a:endParaRPr lang="en-US"/>
          </a:p>
          <a:p>
            <a:pPr>
              <a:buNone/>
            </a:pPr>
            <a:endParaRPr lang="en-US" sz="3600">
              <a:ea typeface="Calibri"/>
              <a:cs typeface="Calibri"/>
            </a:endParaRPr>
          </a:p>
          <a:p>
            <a:pPr>
              <a:buNone/>
            </a:pPr>
            <a:r>
              <a:rPr lang="en-US" sz="3600">
                <a:ea typeface="+mn-lt"/>
                <a:cs typeface="+mn-lt"/>
              </a:rPr>
              <a:t>Nishijima, S, et al. 2025. Fecal microbial load is a major determinant of gut microbiome variation and a confounder for disease associations. Cell. </a:t>
            </a:r>
            <a:r>
              <a:rPr lang="en-US" sz="3600">
                <a:ea typeface="+mn-lt"/>
                <a:cs typeface="+mn-lt"/>
                <a:hlinkClick r:id="rId2"/>
              </a:rPr>
              <a:t>188:222-236</a:t>
            </a:r>
            <a:endParaRPr lang="en-US"/>
          </a:p>
          <a:p>
            <a:pPr>
              <a:buNone/>
            </a:pPr>
            <a:endParaRPr lang="en-US" sz="3600" b="1">
              <a:ea typeface="Calibri"/>
              <a:cs typeface="Calibri"/>
            </a:endParaRPr>
          </a:p>
          <a:p>
            <a:pPr>
              <a:buNone/>
            </a:pPr>
            <a:endParaRPr lang="en-US" b="1">
              <a:ea typeface="Calibri"/>
              <a:cs typeface="Calibri"/>
            </a:endParaRPr>
          </a:p>
        </p:txBody>
      </p:sp>
    </p:spTree>
    <p:extLst>
      <p:ext uri="{BB962C8B-B14F-4D97-AF65-F5344CB8AC3E}">
        <p14:creationId xmlns:p14="http://schemas.microsoft.com/office/powerpoint/2010/main" val="2656714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3218-E28B-C3C0-8CFD-1B29D6120990}"/>
              </a:ext>
            </a:extLst>
          </p:cNvPr>
          <p:cNvSpPr>
            <a:spLocks noGrp="1"/>
          </p:cNvSpPr>
          <p:nvPr>
            <p:ph type="title"/>
          </p:nvPr>
        </p:nvSpPr>
        <p:spPr>
          <a:xfrm>
            <a:off x="291861" y="365125"/>
            <a:ext cx="11061939" cy="1339940"/>
          </a:xfrm>
        </p:spPr>
        <p:txBody>
          <a:bodyPr/>
          <a:lstStyle/>
          <a:p>
            <a:r>
              <a:rPr lang="en-US">
                <a:ea typeface="+mj-lt"/>
                <a:cs typeface="+mj-lt"/>
              </a:rPr>
              <a:t>Importance of statistical literacy as professionals</a:t>
            </a:r>
            <a:endParaRPr lang="en-US"/>
          </a:p>
        </p:txBody>
      </p:sp>
      <p:sp>
        <p:nvSpPr>
          <p:cNvPr id="3" name="Content Placeholder 2">
            <a:extLst>
              <a:ext uri="{FF2B5EF4-FFF2-40B4-BE49-F238E27FC236}">
                <a16:creationId xmlns:a16="http://schemas.microsoft.com/office/drawing/2014/main" id="{293DC6A9-7E06-928F-F486-3F1D4367ABCA}"/>
              </a:ext>
            </a:extLst>
          </p:cNvPr>
          <p:cNvSpPr>
            <a:spLocks noGrp="1"/>
          </p:cNvSpPr>
          <p:nvPr>
            <p:ph idx="1"/>
          </p:nvPr>
        </p:nvSpPr>
        <p:spPr>
          <a:xfrm>
            <a:off x="291862" y="1825625"/>
            <a:ext cx="11637031" cy="5027072"/>
          </a:xfrm>
        </p:spPr>
        <p:txBody>
          <a:bodyPr vert="horz" lIns="91440" tIns="45720" rIns="91440" bIns="45720" rtlCol="0" anchor="t">
            <a:normAutofit fontScale="92500" lnSpcReduction="20000"/>
          </a:bodyPr>
          <a:lstStyle/>
          <a:p>
            <a:pPr>
              <a:buNone/>
            </a:pPr>
            <a:r>
              <a:rPr lang="en-US" sz="3600" b="1">
                <a:ea typeface="+mn-lt"/>
                <a:cs typeface="+mn-lt"/>
              </a:rPr>
              <a:t>Journal of Environmental Geography</a:t>
            </a:r>
            <a:endParaRPr lang="en-US" b="1">
              <a:ea typeface="Calibri"/>
              <a:cs typeface="Calibri"/>
            </a:endParaRPr>
          </a:p>
          <a:p>
            <a:pPr>
              <a:buNone/>
            </a:pPr>
            <a:r>
              <a:rPr lang="en-US" sz="3600">
                <a:ea typeface="+mn-lt"/>
                <a:cs typeface="+mn-lt"/>
              </a:rPr>
              <a:t>Ziti et al. (2025). </a:t>
            </a:r>
            <a:r>
              <a:rPr lang="en-US" sz="3600" b="1">
                <a:ea typeface="+mn-lt"/>
                <a:cs typeface="+mn-lt"/>
              </a:rPr>
              <a:t>Results</a:t>
            </a:r>
            <a:r>
              <a:rPr lang="en-US" sz="3600">
                <a:ea typeface="+mn-lt"/>
                <a:cs typeface="+mn-lt"/>
              </a:rPr>
              <a:t>:</a:t>
            </a:r>
            <a:endParaRPr lang="en-US"/>
          </a:p>
          <a:p>
            <a:pPr>
              <a:buNone/>
            </a:pPr>
            <a:r>
              <a:rPr lang="en-US" sz="3600">
                <a:ea typeface="+mn-lt"/>
                <a:cs typeface="+mn-lt"/>
              </a:rPr>
              <a:t>“The Mann-Kendall trend test shows an increasing, statistically significant (p = 0.031, α = 0.05) trend in annual mean temperatures between 1969 and 2021 in the sub-catchment, a condition that may contribute to the proliferation of dry conditions in the catchment.”</a:t>
            </a:r>
          </a:p>
          <a:p>
            <a:pPr>
              <a:buNone/>
            </a:pPr>
            <a:endParaRPr lang="en-US" sz="3600">
              <a:ea typeface="Calibri"/>
              <a:cs typeface="Calibri"/>
            </a:endParaRPr>
          </a:p>
          <a:p>
            <a:pPr>
              <a:buNone/>
            </a:pPr>
            <a:r>
              <a:rPr lang="en-US" sz="3600">
                <a:ea typeface="+mn-lt"/>
                <a:cs typeface="+mn-lt"/>
              </a:rPr>
              <a:t>Ziti, C et al. 2025. Climate Change Response Strategies and Implications on Sustainable Development Goals in </a:t>
            </a:r>
            <a:r>
              <a:rPr lang="en-US" sz="3600" err="1">
                <a:ea typeface="+mn-lt"/>
                <a:cs typeface="+mn-lt"/>
              </a:rPr>
              <a:t>Mutirikwi</a:t>
            </a:r>
            <a:r>
              <a:rPr lang="en-US" sz="3600">
                <a:ea typeface="+mn-lt"/>
                <a:cs typeface="+mn-lt"/>
              </a:rPr>
              <a:t> River Sub-Catchment of Zimbabwe. Journal of Environmental Geography, </a:t>
            </a:r>
            <a:r>
              <a:rPr lang="en-US" sz="3600">
                <a:ea typeface="+mn-lt"/>
                <a:cs typeface="+mn-lt"/>
                <a:hlinkClick r:id="rId2"/>
              </a:rPr>
              <a:t>17:1-14</a:t>
            </a:r>
            <a:r>
              <a:rPr lang="en-US" sz="3600">
                <a:ea typeface="+mn-lt"/>
                <a:cs typeface="+mn-lt"/>
              </a:rPr>
              <a:t>.</a:t>
            </a:r>
            <a:endParaRPr lang="en-US">
              <a:ea typeface="Calibri" panose="020F0502020204030204"/>
              <a:cs typeface="Calibri" panose="020F0502020204030204"/>
            </a:endParaRPr>
          </a:p>
        </p:txBody>
      </p:sp>
    </p:spTree>
    <p:extLst>
      <p:ext uri="{BB962C8B-B14F-4D97-AF65-F5344CB8AC3E}">
        <p14:creationId xmlns:p14="http://schemas.microsoft.com/office/powerpoint/2010/main" val="1995268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3218-E28B-C3C0-8CFD-1B29D6120990}"/>
              </a:ext>
            </a:extLst>
          </p:cNvPr>
          <p:cNvSpPr>
            <a:spLocks noGrp="1"/>
          </p:cNvSpPr>
          <p:nvPr>
            <p:ph type="title"/>
          </p:nvPr>
        </p:nvSpPr>
        <p:spPr>
          <a:xfrm>
            <a:off x="291861" y="365125"/>
            <a:ext cx="11061939" cy="1339940"/>
          </a:xfrm>
        </p:spPr>
        <p:txBody>
          <a:bodyPr/>
          <a:lstStyle/>
          <a:p>
            <a:r>
              <a:rPr lang="en-US">
                <a:ea typeface="+mj-lt"/>
                <a:cs typeface="+mj-lt"/>
              </a:rPr>
              <a:t>Importance of statistical literacy as professionals</a:t>
            </a:r>
            <a:endParaRPr lang="en-US"/>
          </a:p>
        </p:txBody>
      </p:sp>
      <p:sp>
        <p:nvSpPr>
          <p:cNvPr id="3" name="Content Placeholder 2">
            <a:extLst>
              <a:ext uri="{FF2B5EF4-FFF2-40B4-BE49-F238E27FC236}">
                <a16:creationId xmlns:a16="http://schemas.microsoft.com/office/drawing/2014/main" id="{293DC6A9-7E06-928F-F486-3F1D4367ABCA}"/>
              </a:ext>
            </a:extLst>
          </p:cNvPr>
          <p:cNvSpPr>
            <a:spLocks noGrp="1"/>
          </p:cNvSpPr>
          <p:nvPr>
            <p:ph idx="1"/>
          </p:nvPr>
        </p:nvSpPr>
        <p:spPr>
          <a:xfrm>
            <a:off x="291862" y="1825625"/>
            <a:ext cx="11637031" cy="5027072"/>
          </a:xfrm>
        </p:spPr>
        <p:txBody>
          <a:bodyPr vert="horz" lIns="91440" tIns="45720" rIns="91440" bIns="45720" rtlCol="0" anchor="t">
            <a:normAutofit fontScale="85000" lnSpcReduction="20000"/>
          </a:bodyPr>
          <a:lstStyle/>
          <a:p>
            <a:pPr>
              <a:buNone/>
            </a:pPr>
            <a:r>
              <a:rPr lang="en-US" sz="3600" b="1">
                <a:ea typeface="+mn-lt"/>
                <a:cs typeface="+mn-lt"/>
              </a:rPr>
              <a:t>Frontiers in Education</a:t>
            </a:r>
            <a:endParaRPr lang="en-US" b="1">
              <a:ea typeface="Calibri"/>
              <a:cs typeface="Calibri"/>
            </a:endParaRPr>
          </a:p>
          <a:p>
            <a:pPr>
              <a:buNone/>
            </a:pPr>
            <a:r>
              <a:rPr lang="en-US" sz="3600">
                <a:ea typeface="+mn-lt"/>
                <a:cs typeface="+mn-lt"/>
              </a:rPr>
              <a:t>Naim et al. (2025). </a:t>
            </a:r>
            <a:r>
              <a:rPr lang="en-US" sz="3600" b="1">
                <a:ea typeface="+mn-lt"/>
                <a:cs typeface="+mn-lt"/>
              </a:rPr>
              <a:t>Methods</a:t>
            </a:r>
            <a:r>
              <a:rPr lang="en-US" sz="3600">
                <a:ea typeface="+mn-lt"/>
                <a:cs typeface="+mn-lt"/>
              </a:rPr>
              <a:t>:</a:t>
            </a:r>
            <a:endParaRPr lang="en-US"/>
          </a:p>
          <a:p>
            <a:pPr>
              <a:buNone/>
            </a:pPr>
            <a:r>
              <a:rPr lang="en-US" sz="3600">
                <a:ea typeface="+mn-lt"/>
                <a:cs typeface="+mn-lt"/>
              </a:rPr>
              <a:t>“The study uses multiple linear regression analysis to examine the relationship between independent variables (socioeconomic status, funding per student, teacher-student ratio, availability of advanced coursework, tuition fees, scholarship availability, and diversity of the student body) and dependent variables (test scores, graduation rates, enrolment statistics, and post-graduation employment rates).”</a:t>
            </a:r>
          </a:p>
          <a:p>
            <a:pPr>
              <a:buNone/>
            </a:pPr>
            <a:endParaRPr lang="en-US" sz="3600">
              <a:ea typeface="Calibri"/>
              <a:cs typeface="Calibri"/>
            </a:endParaRPr>
          </a:p>
          <a:p>
            <a:pPr>
              <a:buNone/>
            </a:pPr>
            <a:r>
              <a:rPr lang="en-US" sz="3600">
                <a:ea typeface="+mn-lt"/>
                <a:cs typeface="+mn-lt"/>
              </a:rPr>
              <a:t>Naim, A. 2025. Equity Across the Educational Spectrum: Innovations in Educational Access Crosswise all Levels. Frontiers in Education </a:t>
            </a:r>
            <a:r>
              <a:rPr lang="en-US" sz="3600">
                <a:ea typeface="+mn-lt"/>
                <a:cs typeface="+mn-lt"/>
                <a:hlinkClick r:id="rId2"/>
              </a:rPr>
              <a:t>9:1499642</a:t>
            </a:r>
            <a:endParaRPr lang="en-US"/>
          </a:p>
        </p:txBody>
      </p:sp>
    </p:spTree>
    <p:extLst>
      <p:ext uri="{BB962C8B-B14F-4D97-AF65-F5344CB8AC3E}">
        <p14:creationId xmlns:p14="http://schemas.microsoft.com/office/powerpoint/2010/main" val="426188630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6fa6db5-9f3a-4c93-9e38-61059ee07e95}" enabled="1" method="Standard" siteId="{4e8d09f7-cc79-4ccb-9149-a4238dd17422}" removed="0"/>
</clbl:labelList>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19</Slides>
  <Notes>0</Notes>
  <HiddenSlides>0</HiddenSlide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Introduction to statistics</vt:lpstr>
      <vt:lpstr>Importance of statistical literacy in society</vt:lpstr>
      <vt:lpstr>Importance of statistical literacy in society</vt:lpstr>
      <vt:lpstr>Importance of statistical literacy as professionals</vt:lpstr>
      <vt:lpstr>Importance of statistical literacy as professionals</vt:lpstr>
      <vt:lpstr>Importance of statistical literacy as professionals</vt:lpstr>
      <vt:lpstr>Importance of statistical literacy as professionals</vt:lpstr>
      <vt:lpstr>Importance of statistical literacy as professionals</vt:lpstr>
      <vt:lpstr>Importance of statistical literacy as professionals</vt:lpstr>
      <vt:lpstr>Statistical literacy is important</vt:lpstr>
      <vt:lpstr>Statistical literacy is important</vt:lpstr>
      <vt:lpstr>Statistical literacy is important</vt:lpstr>
      <vt:lpstr>Statistical literacy is important</vt:lpstr>
      <vt:lpstr>Intended Learning Outcomes (ILOs)</vt:lpstr>
      <vt:lpstr>Intended Learning Outcomes (ILOs)</vt:lpstr>
      <vt:lpstr>Intended Learning Outcomes (ILOs)</vt:lpstr>
      <vt:lpstr>Intended Learning Outcomes (ILOs)</vt:lpstr>
      <vt:lpstr>Teaching materials</vt:lpstr>
      <vt:lpstr>Statistical software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1</cp:revision>
  <dcterms:created xsi:type="dcterms:W3CDTF">2023-01-14T21:01:46Z</dcterms:created>
  <dcterms:modified xsi:type="dcterms:W3CDTF">2026-04-18T16:07:30Z</dcterms:modified>
</cp:coreProperties>
</file>