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E54E9-0012-0B58-D192-9F74D4E18AA4}" v="6" dt="2026-04-18T16:15:03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 Duthie" userId="S::ad78@stir.ac.uk::91f2dfe8-4ab1-472c-bdc2-755eae2f61cc" providerId="AD" clId="Web-{D2EE54E9-0012-0B58-D192-9F74D4E18AA4}"/>
    <pc:docChg chg="modSld">
      <pc:chgData name="Brad Duthie" userId="S::ad78@stir.ac.uk::91f2dfe8-4ab1-472c-bdc2-755eae2f61cc" providerId="AD" clId="Web-{D2EE54E9-0012-0B58-D192-9F74D4E18AA4}" dt="2026-04-18T16:15:03.731" v="5" actId="20577"/>
      <pc:docMkLst>
        <pc:docMk/>
      </pc:docMkLst>
      <pc:sldChg chg="modSp">
        <pc:chgData name="Brad Duthie" userId="S::ad78@stir.ac.uk::91f2dfe8-4ab1-472c-bdc2-755eae2f61cc" providerId="AD" clId="Web-{D2EE54E9-0012-0B58-D192-9F74D4E18AA4}" dt="2026-04-18T16:15:03.731" v="5" actId="20577"/>
        <pc:sldMkLst>
          <pc:docMk/>
          <pc:sldMk cId="109857222" sldId="256"/>
        </pc:sldMkLst>
        <pc:spChg chg="mod">
          <ac:chgData name="Brad Duthie" userId="S::ad78@stir.ac.uk::91f2dfe8-4ab1-472c-bdc2-755eae2f61cc" providerId="AD" clId="Web-{D2EE54E9-0012-0B58-D192-9F74D4E18AA4}" dt="2026-04-18T16:15:03.731" v="5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Tidy data and data </a:t>
            </a:r>
            <a:r>
              <a:rPr lang="en-US" dirty="0">
                <a:cs typeface="Calibri Light"/>
              </a:rPr>
              <a:t>files</a:t>
            </a:r>
            <a:endParaRPr lang="en-US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676B-F63A-C063-EEE0-B75286BF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5" y="5691"/>
            <a:ext cx="10515600" cy="764847"/>
          </a:xfrm>
        </p:spPr>
        <p:txBody>
          <a:bodyPr/>
          <a:lstStyle/>
          <a:p>
            <a:r>
              <a:rPr lang="en-US" dirty="0">
                <a:cs typeface="Calibri Light"/>
              </a:rPr>
              <a:t>Logarithms in figures</a:t>
            </a:r>
            <a:endParaRPr lang="en-US" dirty="0"/>
          </a:p>
        </p:txBody>
      </p:sp>
      <p:pic>
        <p:nvPicPr>
          <p:cNvPr id="4" name="Picture 4" descr="A plot showing an exponential increase in global carbon dioxide emissions over time.">
            <a:extLst>
              <a:ext uri="{FF2B5EF4-FFF2-40B4-BE49-F238E27FC236}">
                <a16:creationId xmlns:a16="http://schemas.microsoft.com/office/drawing/2014/main" id="{53B14EFD-6FF7-5DCA-6643-3716F3183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8629" y="776078"/>
            <a:ext cx="6791534" cy="532899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B6D2D8-C500-8E40-E103-A6B9D241987C}"/>
              </a:ext>
            </a:extLst>
          </p:cNvPr>
          <p:cNvSpPr txBox="1"/>
          <p:nvPr/>
        </p:nvSpPr>
        <p:spPr>
          <a:xfrm>
            <a:off x="2216753" y="6243295"/>
            <a:ext cx="77465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Figure 1: Global carbon dioxide emissions from 1750-2021.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97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676B-F63A-C063-EEE0-B75286BF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5" y="5691"/>
            <a:ext cx="10515600" cy="764847"/>
          </a:xfrm>
        </p:spPr>
        <p:txBody>
          <a:bodyPr/>
          <a:lstStyle/>
          <a:p>
            <a:r>
              <a:rPr lang="en-US" dirty="0">
                <a:cs typeface="Calibri Light"/>
              </a:rPr>
              <a:t>Logarithms in figures</a:t>
            </a:r>
            <a:endParaRPr lang="en-US" dirty="0"/>
          </a:p>
        </p:txBody>
      </p:sp>
      <p:pic>
        <p:nvPicPr>
          <p:cNvPr id="4" name="Picture 4" descr="A plot showing linear increase in global carbon dioxide emissions over time, with emissions plotted on a natural log scale.">
            <a:extLst>
              <a:ext uri="{FF2B5EF4-FFF2-40B4-BE49-F238E27FC236}">
                <a16:creationId xmlns:a16="http://schemas.microsoft.com/office/drawing/2014/main" id="{53B14EFD-6FF7-5DCA-6643-3716F3183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601" y="776078"/>
            <a:ext cx="6785590" cy="532899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B6D2D8-C500-8E40-E103-A6B9D241987C}"/>
              </a:ext>
            </a:extLst>
          </p:cNvPr>
          <p:cNvSpPr txBox="1"/>
          <p:nvPr/>
        </p:nvSpPr>
        <p:spPr>
          <a:xfrm>
            <a:off x="1124074" y="6243295"/>
            <a:ext cx="99606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Figure 2: Natural logarithm of global carbon dioxide emissions from 1750-2021.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49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36F7A-6C51-252D-57D7-52F32677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Natural logarithms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63F7E-F002-C84D-4629-6FDE533F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0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>
                <a:cs typeface="Calibri"/>
              </a:rPr>
              <a:t>Exponent to which a number needs to be raised to get another number,</a:t>
            </a:r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>
              <a:buNone/>
            </a:pPr>
            <a:r>
              <a:rPr lang="en-US" sz="3600" dirty="0">
                <a:cs typeface="Calibri"/>
              </a:rPr>
              <a:t>e</a:t>
            </a:r>
            <a:r>
              <a:rPr lang="en-US" sz="3600" baseline="30000" dirty="0">
                <a:cs typeface="Calibri"/>
              </a:rPr>
              <a:t>1</a:t>
            </a:r>
            <a:r>
              <a:rPr lang="en-US" sz="3600" dirty="0">
                <a:cs typeface="Calibri"/>
              </a:rPr>
              <a:t>  </a:t>
            </a:r>
            <a:r>
              <a:rPr lang="en-US" sz="3600" dirty="0">
                <a:ea typeface="+mn-lt"/>
                <a:cs typeface="+mn-lt"/>
              </a:rPr>
              <a:t>≈ 2.718282.</a:t>
            </a:r>
          </a:p>
          <a:p>
            <a:pPr marL="0" indent="0">
              <a:buNone/>
            </a:pPr>
            <a:endParaRPr lang="en-US" sz="3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Sometimes log is denoted 'ln',</a:t>
            </a:r>
          </a:p>
          <a:p>
            <a:pPr marL="0" indent="0">
              <a:buNone/>
            </a:pPr>
            <a:endParaRPr lang="en-US" sz="3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ln(2.718282) = 1.</a:t>
            </a:r>
          </a:p>
        </p:txBody>
      </p:sp>
    </p:spTree>
    <p:extLst>
      <p:ext uri="{BB962C8B-B14F-4D97-AF65-F5344CB8AC3E}">
        <p14:creationId xmlns:p14="http://schemas.microsoft.com/office/powerpoint/2010/main" val="210901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8960-AE5E-53C8-05CB-ED2A1C97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Order of operations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D5761-44B4-6ABE-178A-94BC2C92A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7200" dirty="0">
                <a:cs typeface="Calibri" panose="020F0502020204030204"/>
              </a:rPr>
              <a:t>x = 3</a:t>
            </a:r>
            <a:r>
              <a:rPr lang="en-US" sz="7200" baseline="30000" dirty="0">
                <a:cs typeface="Calibri" panose="020F0502020204030204"/>
              </a:rPr>
              <a:t>2</a:t>
            </a:r>
            <a:r>
              <a:rPr lang="en-US" sz="7200" dirty="0">
                <a:cs typeface="Calibri" panose="020F0502020204030204"/>
              </a:rPr>
              <a:t> + 2(1 + 3)</a:t>
            </a:r>
            <a:r>
              <a:rPr lang="en-US" sz="7200" baseline="30000" dirty="0">
                <a:cs typeface="Calibri" panose="020F0502020204030204"/>
              </a:rPr>
              <a:t>2</a:t>
            </a:r>
            <a:r>
              <a:rPr lang="en-US" sz="7200" dirty="0">
                <a:cs typeface="Calibri" panose="020F0502020204030204"/>
              </a:rPr>
              <a:t> – 6 × 0 </a:t>
            </a:r>
          </a:p>
        </p:txBody>
      </p:sp>
    </p:spTree>
    <p:extLst>
      <p:ext uri="{BB962C8B-B14F-4D97-AF65-F5344CB8AC3E}">
        <p14:creationId xmlns:p14="http://schemas.microsoft.com/office/powerpoint/2010/main" val="398433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39DA-39CD-5ACD-11D8-5B87EDAD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Order 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0CE5D-6A29-E447-41EB-504BF50C0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5400" dirty="0">
                <a:cs typeface="Calibri" panose="020F0502020204030204"/>
              </a:rPr>
              <a:t> Brackets (Parentheses)</a:t>
            </a:r>
          </a:p>
          <a:p>
            <a:pPr marL="514350" indent="-514350">
              <a:buAutoNum type="arabicPeriod"/>
            </a:pPr>
            <a:r>
              <a:rPr lang="en-US" sz="5400" dirty="0">
                <a:cs typeface="Calibri" panose="020F0502020204030204"/>
              </a:rPr>
              <a:t> Exponents &amp; radicals</a:t>
            </a:r>
          </a:p>
          <a:p>
            <a:pPr marL="514350" indent="-514350">
              <a:buAutoNum type="arabicPeriod"/>
            </a:pPr>
            <a:r>
              <a:rPr lang="en-US" sz="5400" dirty="0">
                <a:cs typeface="Calibri" panose="020F0502020204030204"/>
              </a:rPr>
              <a:t> Multiplication &amp; division</a:t>
            </a:r>
          </a:p>
          <a:p>
            <a:pPr marL="514350" indent="-514350">
              <a:buAutoNum type="arabicPeriod"/>
            </a:pPr>
            <a:r>
              <a:rPr lang="en-US" sz="5400" dirty="0">
                <a:cs typeface="Calibri" panose="020F0502020204030204"/>
              </a:rPr>
              <a:t> Addition &amp; subtraction</a:t>
            </a:r>
          </a:p>
        </p:txBody>
      </p:sp>
    </p:spTree>
    <p:extLst>
      <p:ext uri="{BB962C8B-B14F-4D97-AF65-F5344CB8AC3E}">
        <p14:creationId xmlns:p14="http://schemas.microsoft.com/office/powerpoint/2010/main" val="1505585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4A06-C7B6-163D-448B-B79CE451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Order of operations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7076-87A2-01B4-E34B-51DCFB245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82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Division bars imply parentheses,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AA6C99-13E8-398F-6FD3-AB5994E72441}"/>
              </a:ext>
            </a:extLst>
          </p:cNvPr>
          <p:cNvSpPr txBox="1">
            <a:spLocks/>
          </p:cNvSpPr>
          <p:nvPr/>
        </p:nvSpPr>
        <p:spPr>
          <a:xfrm>
            <a:off x="832449" y="3803950"/>
            <a:ext cx="10515600" cy="498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Calibri"/>
              </a:rPr>
              <a:t>Above is (2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 + 1)/(3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 + 2),</a:t>
            </a:r>
            <a:endParaRPr lang="en-US" dirty="0"/>
          </a:p>
        </p:txBody>
      </p:sp>
      <p:pic>
        <p:nvPicPr>
          <p:cNvPr id="6" name="Picture 6" descr="Equation dividing 2 squared plus 1 by 3 squared plus 2.">
            <a:extLst>
              <a:ext uri="{FF2B5EF4-FFF2-40B4-BE49-F238E27FC236}">
                <a16:creationId xmlns:a16="http://schemas.microsoft.com/office/drawing/2014/main" id="{EB0027F0-6796-6004-2638-9D7E7DE5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381" y="2455100"/>
            <a:ext cx="2743200" cy="1430215"/>
          </a:xfrm>
          <a:prstGeom prst="rect">
            <a:avLst/>
          </a:prstGeom>
        </p:spPr>
      </p:pic>
      <p:pic>
        <p:nvPicPr>
          <p:cNvPr id="7" name="Picture 7" descr="Equation showing the calculation for 2 squared plus 1 divided by 3 squared plus 2, which equals 5/11.">
            <a:extLst>
              <a:ext uri="{FF2B5EF4-FFF2-40B4-BE49-F238E27FC236}">
                <a16:creationId xmlns:a16="http://schemas.microsoft.com/office/drawing/2014/main" id="{7DC89937-0FA4-CF84-E1D0-937C2FC56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098" y="4713332"/>
            <a:ext cx="7200181" cy="193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39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275E-CDD2-A509-6167-76B2FBF7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Order of operations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8FEF8-7A6C-885D-14A3-E88514436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/>
              <a:t>Radicals imply parentheses</a:t>
            </a:r>
          </a:p>
          <a:p>
            <a:pPr>
              <a:buNone/>
            </a:pPr>
            <a:endParaRPr lang="en-US" dirty="0">
              <a:cs typeface="Calibri"/>
            </a:endParaRPr>
          </a:p>
          <a:p>
            <a:pPr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Equation solving the square root of 3 plus 4 squared, which is approximately 3.59.">
            <a:extLst>
              <a:ext uri="{FF2B5EF4-FFF2-40B4-BE49-F238E27FC236}">
                <a16:creationId xmlns:a16="http://schemas.microsoft.com/office/drawing/2014/main" id="{A782F3BB-0281-F9D2-32B6-1C05FAEB1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15" y="3432139"/>
            <a:ext cx="10075652" cy="15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F2F32-CE5B-5D75-D105-67FDD734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822356"/>
          </a:xfrm>
        </p:spPr>
        <p:txBody>
          <a:bodyPr/>
          <a:lstStyle/>
          <a:p>
            <a:r>
              <a:rPr lang="en-US" dirty="0">
                <a:cs typeface="Calibri Light"/>
              </a:rPr>
              <a:t>Tidy data: Getting data in the right format</a:t>
            </a:r>
            <a:endParaRPr lang="en-US" dirty="0"/>
          </a:p>
        </p:txBody>
      </p:sp>
      <p:pic>
        <p:nvPicPr>
          <p:cNvPr id="4" name="Picture 4" descr="Two panels are shown, the first with a woman handling a bird nest in a field setting, and the second with the same woman handling nest components over a tray in the lab.">
            <a:extLst>
              <a:ext uri="{FF2B5EF4-FFF2-40B4-BE49-F238E27FC236}">
                <a16:creationId xmlns:a16="http://schemas.microsoft.com/office/drawing/2014/main" id="{0FC68845-45D8-FE0B-E314-DB0826B0C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779" y="833587"/>
            <a:ext cx="8152403" cy="476828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A9625-29EC-E474-4249-4DACD2782FBE}"/>
              </a:ext>
            </a:extLst>
          </p:cNvPr>
          <p:cNvSpPr txBox="1"/>
          <p:nvPr/>
        </p:nvSpPr>
        <p:spPr>
          <a:xfrm>
            <a:off x="1163979" y="5778523"/>
            <a:ext cx="957244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Figure 1: </a:t>
            </a:r>
            <a:r>
              <a:rPr lang="en-US" sz="2800" dirty="0">
                <a:ea typeface="+mn-lt"/>
                <a:cs typeface="+mn-lt"/>
              </a:rPr>
              <a:t>Dr Becky Boulton collects data from nest boxes in the field (A), then processes nest material in the lab (B).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194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C3D0-E206-1660-7D1E-D744725B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779224"/>
          </a:xfrm>
        </p:spPr>
        <p:txBody>
          <a:bodyPr/>
          <a:lstStyle/>
          <a:p>
            <a:r>
              <a:rPr lang="en-US" dirty="0">
                <a:cs typeface="Calibri Light"/>
              </a:rPr>
              <a:t>Data collection is messy</a:t>
            </a:r>
            <a:endParaRPr lang="en-US" dirty="0"/>
          </a:p>
        </p:txBody>
      </p:sp>
      <p:pic>
        <p:nvPicPr>
          <p:cNvPr id="4" name="Picture 4" descr="A large tree is shown in the desert with a person dressed in tan clothes in the foreground.">
            <a:extLst>
              <a:ext uri="{FF2B5EF4-FFF2-40B4-BE49-F238E27FC236}">
                <a16:creationId xmlns:a16="http://schemas.microsoft.com/office/drawing/2014/main" id="{760B1A78-F2EF-F786-D6A2-AF6E2E1B3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736" y="876719"/>
            <a:ext cx="8481470" cy="515647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B9CE4A-DED5-5356-87CD-2E2808FE17D4}"/>
              </a:ext>
            </a:extLst>
          </p:cNvPr>
          <p:cNvSpPr txBox="1"/>
          <p:nvPr/>
        </p:nvSpPr>
        <p:spPr>
          <a:xfrm>
            <a:off x="1680096" y="6215420"/>
            <a:ext cx="89685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Figure 2: </a:t>
            </a:r>
            <a:r>
              <a:rPr lang="en-US" sz="2400" dirty="0">
                <a:ea typeface="+mn-lt"/>
                <a:cs typeface="+mn-lt"/>
              </a:rPr>
              <a:t>Sonoran Desert Rock Fig in the desert of Baja, Mexico.</a:t>
            </a:r>
          </a:p>
        </p:txBody>
      </p:sp>
    </p:spTree>
    <p:extLst>
      <p:ext uri="{BB962C8B-B14F-4D97-AF65-F5344CB8AC3E}">
        <p14:creationId xmlns:p14="http://schemas.microsoft.com/office/powerpoint/2010/main" val="315749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1899-4AD9-2D4E-8ACF-1B120920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707337"/>
          </a:xfrm>
        </p:spPr>
        <p:txBody>
          <a:bodyPr/>
          <a:lstStyle/>
          <a:p>
            <a:r>
              <a:rPr lang="en-US" dirty="0">
                <a:cs typeface="Calibri Light"/>
              </a:rPr>
              <a:t>Data collection is messy</a:t>
            </a:r>
            <a:endParaRPr lang="en-US" dirty="0"/>
          </a:p>
        </p:txBody>
      </p:sp>
      <p:pic>
        <p:nvPicPr>
          <p:cNvPr id="4" name="Picture 4" descr="A zoomed-in portion of a lab notebook is shown, which includes handwritten data in pencil observations of mature fig fruits, including date, species, site, tree, and fruit dimensions.">
            <a:extLst>
              <a:ext uri="{FF2B5EF4-FFF2-40B4-BE49-F238E27FC236}">
                <a16:creationId xmlns:a16="http://schemas.microsoft.com/office/drawing/2014/main" id="{6DF548A8-648A-D342-A376-7EBF7EE4C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132" y="977362"/>
            <a:ext cx="10843019" cy="476828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31AD06-7583-A2C2-EE5D-5ECF18102F80}"/>
              </a:ext>
            </a:extLst>
          </p:cNvPr>
          <p:cNvSpPr txBox="1"/>
          <p:nvPr/>
        </p:nvSpPr>
        <p:spPr>
          <a:xfrm>
            <a:off x="948906" y="5868896"/>
            <a:ext cx="102194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Figure 3: A portion of a lab notebook used to record measurements of fig fruits from different trees in 2010.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80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5097-A57B-7752-691F-95AADA38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Background mathematics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A3C26-7C9A-38DF-27C8-12DCB1774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cs typeface="Calibri"/>
              </a:rPr>
              <a:t>Addition</a:t>
            </a:r>
          </a:p>
          <a:p>
            <a:r>
              <a:rPr lang="en-US" sz="4400" dirty="0">
                <a:cs typeface="Calibri"/>
              </a:rPr>
              <a:t>Subtraction</a:t>
            </a:r>
          </a:p>
          <a:p>
            <a:r>
              <a:rPr lang="en-US" sz="4400" dirty="0">
                <a:cs typeface="Calibri"/>
              </a:rPr>
              <a:t>Multiplication</a:t>
            </a:r>
          </a:p>
          <a:p>
            <a:r>
              <a:rPr lang="en-US" sz="4400" dirty="0">
                <a:cs typeface="Calibri"/>
              </a:rPr>
              <a:t>Division</a:t>
            </a:r>
          </a:p>
          <a:p>
            <a:r>
              <a:rPr lang="en-US" sz="4400" dirty="0">
                <a:cs typeface="Calibri"/>
              </a:rPr>
              <a:t>Exponents</a:t>
            </a:r>
          </a:p>
          <a:p>
            <a:r>
              <a:rPr lang="en-US" sz="4400" dirty="0">
                <a:cs typeface="Calibri"/>
              </a:rPr>
              <a:t>Roots</a:t>
            </a:r>
          </a:p>
        </p:txBody>
      </p:sp>
    </p:spTree>
    <p:extLst>
      <p:ext uri="{BB962C8B-B14F-4D97-AF65-F5344CB8AC3E}">
        <p14:creationId xmlns:p14="http://schemas.microsoft.com/office/powerpoint/2010/main" val="392572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3705-45D2-D42A-62C5-84F1C2F6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Observations and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B71F-C51F-0888-0F11-FDF9892DC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4530"/>
            <a:ext cx="10515600" cy="34024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dirty="0">
                <a:cs typeface="Calibri"/>
              </a:rPr>
              <a:t>Observation:</a:t>
            </a:r>
            <a:r>
              <a:rPr lang="en-US" sz="5400" dirty="0">
                <a:cs typeface="Calibri"/>
              </a:rPr>
              <a:t> Units of sample</a:t>
            </a:r>
          </a:p>
          <a:p>
            <a:r>
              <a:rPr lang="en-US" sz="5400" b="1" dirty="0">
                <a:cs typeface="Calibri"/>
              </a:rPr>
              <a:t>Variable:</a:t>
            </a:r>
            <a:r>
              <a:rPr lang="en-US" sz="5400" dirty="0">
                <a:cs typeface="Calibri"/>
              </a:rPr>
              <a:t> Unit measurement</a:t>
            </a:r>
          </a:p>
        </p:txBody>
      </p:sp>
    </p:spTree>
    <p:extLst>
      <p:ext uri="{BB962C8B-B14F-4D97-AF65-F5344CB8AC3E}">
        <p14:creationId xmlns:p14="http://schemas.microsoft.com/office/powerpoint/2010/main" val="1497577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3705-45D2-D42A-62C5-84F1C2F6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Observations and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B71F-C51F-0888-0F11-FDF9892DC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4530"/>
            <a:ext cx="10515600" cy="34024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dirty="0">
                <a:cs typeface="Calibri"/>
              </a:rPr>
              <a:t>Observation:</a:t>
            </a:r>
            <a:r>
              <a:rPr lang="en-US" sz="5400" dirty="0">
                <a:cs typeface="Calibri"/>
              </a:rPr>
              <a:t> Fig trees</a:t>
            </a:r>
          </a:p>
          <a:p>
            <a:r>
              <a:rPr lang="en-US" sz="5400" b="1" dirty="0">
                <a:cs typeface="Calibri"/>
              </a:rPr>
              <a:t>Variable:</a:t>
            </a:r>
            <a:r>
              <a:rPr lang="en-US" sz="5400" dirty="0">
                <a:cs typeface="Calibri"/>
              </a:rPr>
              <a:t> Tree height, location</a:t>
            </a:r>
          </a:p>
        </p:txBody>
      </p:sp>
    </p:spTree>
    <p:extLst>
      <p:ext uri="{BB962C8B-B14F-4D97-AF65-F5344CB8AC3E}">
        <p14:creationId xmlns:p14="http://schemas.microsoft.com/office/powerpoint/2010/main" val="3699659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A193-AC68-0412-A608-E049D796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Three characteristics of tidy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FDAD-B4BA-11E7-C98B-544AF8268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09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cs typeface="Calibri"/>
              </a:rPr>
              <a:t>Summarised</a:t>
            </a:r>
            <a:r>
              <a:rPr lang="en-US" sz="4400" dirty="0">
                <a:cs typeface="Calibri"/>
              </a:rPr>
              <a:t> by Wickham (2014)</a:t>
            </a:r>
            <a:r>
              <a:rPr lang="en-US" sz="4400" baseline="30000" dirty="0">
                <a:cs typeface="Calibri"/>
              </a:rPr>
              <a:t>1</a:t>
            </a:r>
            <a:r>
              <a:rPr lang="en-US" sz="4400" dirty="0">
                <a:cs typeface="Calibri"/>
              </a:rPr>
              <a:t>:</a:t>
            </a:r>
          </a:p>
          <a:p>
            <a:pPr marL="0" indent="0">
              <a:buNone/>
            </a:pPr>
            <a:endParaRPr lang="en-US" sz="4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4400" dirty="0">
                <a:cs typeface="Calibri"/>
              </a:rPr>
              <a:t>Each </a:t>
            </a:r>
            <a:r>
              <a:rPr lang="en-US" sz="4400" b="1" dirty="0">
                <a:cs typeface="Calibri"/>
              </a:rPr>
              <a:t>variable </a:t>
            </a:r>
            <a:r>
              <a:rPr lang="en-US" sz="4400" dirty="0">
                <a:cs typeface="Calibri"/>
              </a:rPr>
              <a:t>gets its own column.</a:t>
            </a:r>
          </a:p>
          <a:p>
            <a:pPr marL="514350" indent="-514350">
              <a:buAutoNum type="arabicPeriod"/>
            </a:pPr>
            <a:r>
              <a:rPr lang="en-US" sz="4400" dirty="0">
                <a:cs typeface="Calibri"/>
              </a:rPr>
              <a:t>Each </a:t>
            </a:r>
            <a:r>
              <a:rPr lang="en-US" sz="4400" b="1" dirty="0">
                <a:cs typeface="Calibri"/>
              </a:rPr>
              <a:t>observation </a:t>
            </a:r>
            <a:r>
              <a:rPr lang="en-US" sz="4400" dirty="0">
                <a:cs typeface="Calibri"/>
              </a:rPr>
              <a:t>gets its own row.</a:t>
            </a:r>
          </a:p>
          <a:p>
            <a:pPr marL="514350" indent="-514350">
              <a:buAutoNum type="arabicPeriod"/>
            </a:pPr>
            <a:r>
              <a:rPr lang="en-US" sz="4400" dirty="0">
                <a:cs typeface="Calibri"/>
              </a:rPr>
              <a:t>Different units of observation require different data files.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3E0B3-15A5-7097-272E-0DAE8632497B}"/>
              </a:ext>
            </a:extLst>
          </p:cNvPr>
          <p:cNvSpPr txBox="1"/>
          <p:nvPr/>
        </p:nvSpPr>
        <p:spPr>
          <a:xfrm>
            <a:off x="421931" y="6394403"/>
            <a:ext cx="944304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cs typeface="Calibri"/>
              </a:rPr>
              <a:t>Wickham, H. 204. J Stat. </a:t>
            </a:r>
            <a:r>
              <a:rPr lang="en-US" sz="2400" dirty="0" err="1">
                <a:cs typeface="Calibri"/>
              </a:rPr>
              <a:t>Softw</a:t>
            </a:r>
            <a:r>
              <a:rPr lang="en-US" sz="2400" dirty="0">
                <a:cs typeface="Calibri"/>
              </a:rPr>
              <a:t>. 59:1-23.</a:t>
            </a:r>
          </a:p>
        </p:txBody>
      </p:sp>
    </p:spTree>
    <p:extLst>
      <p:ext uri="{BB962C8B-B14F-4D97-AF65-F5344CB8AC3E}">
        <p14:creationId xmlns:p14="http://schemas.microsoft.com/office/powerpoint/2010/main" val="1649514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4FA8-225E-55BE-DB60-1B073991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Three characteristics of tidy data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AC3046-33CD-8332-B7F7-09DE5A4A6B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886" y="1825924"/>
          <a:ext cx="1210179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448">
                  <a:extLst>
                    <a:ext uri="{9D8B030D-6E8A-4147-A177-3AD203B41FA5}">
                      <a16:colId xmlns:a16="http://schemas.microsoft.com/office/drawing/2014/main" val="1440659236"/>
                    </a:ext>
                  </a:extLst>
                </a:gridCol>
                <a:gridCol w="3025448">
                  <a:extLst>
                    <a:ext uri="{9D8B030D-6E8A-4147-A177-3AD203B41FA5}">
                      <a16:colId xmlns:a16="http://schemas.microsoft.com/office/drawing/2014/main" val="514508494"/>
                    </a:ext>
                  </a:extLst>
                </a:gridCol>
                <a:gridCol w="3025448">
                  <a:extLst>
                    <a:ext uri="{9D8B030D-6E8A-4147-A177-3AD203B41FA5}">
                      <a16:colId xmlns:a16="http://schemas.microsoft.com/office/drawing/2014/main" val="2320348038"/>
                    </a:ext>
                  </a:extLst>
                </a:gridCol>
                <a:gridCol w="3025448">
                  <a:extLst>
                    <a:ext uri="{9D8B030D-6E8A-4147-A177-3AD203B41FA5}">
                      <a16:colId xmlns:a16="http://schemas.microsoft.com/office/drawing/2014/main" val="3803948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Height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Leaf length (cm)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89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37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Maple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81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Maple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02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041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0038-2FE6-086C-B246-C55A6550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File extensions and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7DDE9-8AC4-80BD-F9C6-6332E7EE5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>
                <a:cs typeface="Calibri"/>
              </a:rPr>
              <a:t> File extensions</a:t>
            </a:r>
            <a:r>
              <a:rPr lang="en-US" sz="4800" dirty="0">
                <a:cs typeface="Calibri"/>
              </a:rPr>
              <a:t> (e.g., PDF, JPG, DOCX)</a:t>
            </a:r>
          </a:p>
          <a:p>
            <a:r>
              <a:rPr lang="en-US" sz="4800" b="1" dirty="0">
                <a:cs typeface="Calibri"/>
              </a:rPr>
              <a:t> Text files</a:t>
            </a:r>
            <a:r>
              <a:rPr lang="en-US" sz="4800" dirty="0">
                <a:cs typeface="Calibri"/>
              </a:rPr>
              <a:t> (e.g., TXT, CSV, HTML)</a:t>
            </a:r>
          </a:p>
          <a:p>
            <a:r>
              <a:rPr lang="en-US" sz="4800" b="1" dirty="0">
                <a:cs typeface="Calibri"/>
              </a:rPr>
              <a:t> Binary files</a:t>
            </a:r>
            <a:r>
              <a:rPr lang="en-US" sz="4800" dirty="0">
                <a:cs typeface="Calibri"/>
              </a:rPr>
              <a:t> (e.g., PNG, MP3, PDF)</a:t>
            </a:r>
          </a:p>
        </p:txBody>
      </p:sp>
    </p:spTree>
    <p:extLst>
      <p:ext uri="{BB962C8B-B14F-4D97-AF65-F5344CB8AC3E}">
        <p14:creationId xmlns:p14="http://schemas.microsoft.com/office/powerpoint/2010/main" val="1080674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90B3-B168-183B-06EC-D784D030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File extensions and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00272-3EA8-B79D-DFF7-32904F3DE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cs typeface="Calibri"/>
              </a:rPr>
              <a:t>Text files can be opened by a plain text editor</a:t>
            </a:r>
          </a:p>
          <a:p>
            <a:r>
              <a:rPr lang="en-US" sz="4000" dirty="0">
                <a:cs typeface="Calibri"/>
              </a:rPr>
              <a:t>Binary files require a specific program</a:t>
            </a:r>
          </a:p>
          <a:p>
            <a:r>
              <a:rPr lang="en-US" sz="4000" dirty="0">
                <a:cs typeface="Calibri"/>
              </a:rPr>
              <a:t>Text files (e.g., CSV) are more secure long-term</a:t>
            </a:r>
          </a:p>
        </p:txBody>
      </p:sp>
    </p:spTree>
    <p:extLst>
      <p:ext uri="{BB962C8B-B14F-4D97-AF65-F5344CB8AC3E}">
        <p14:creationId xmlns:p14="http://schemas.microsoft.com/office/powerpoint/2010/main" val="3238895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C1FF-D55B-6656-F9E2-74DC9A5F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Files stored in nested folders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1CB07-EC1C-E399-EB10-B933F8A6D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cs typeface="Calibri"/>
              </a:rPr>
              <a:t>Important to </a:t>
            </a:r>
            <a:r>
              <a:rPr lang="en-US" sz="4800" dirty="0" err="1">
                <a:cs typeface="Calibri"/>
              </a:rPr>
              <a:t>organise</a:t>
            </a:r>
            <a:r>
              <a:rPr lang="en-US" sz="4800" dirty="0">
                <a:cs typeface="Calibri"/>
              </a:rPr>
              <a:t> files in a project</a:t>
            </a:r>
          </a:p>
          <a:p>
            <a:r>
              <a:rPr lang="en-US" sz="4800" dirty="0">
                <a:cs typeface="Calibri"/>
              </a:rPr>
              <a:t>One folder for a project, nested files</a:t>
            </a:r>
          </a:p>
          <a:p>
            <a:r>
              <a:rPr lang="en-US" sz="4800" dirty="0">
                <a:cs typeface="Calibri"/>
              </a:rPr>
              <a:t>Recommend a folder for SCIU4T4</a:t>
            </a:r>
          </a:p>
        </p:txBody>
      </p:sp>
    </p:spTree>
    <p:extLst>
      <p:ext uri="{BB962C8B-B14F-4D97-AF65-F5344CB8AC3E}">
        <p14:creationId xmlns:p14="http://schemas.microsoft.com/office/powerpoint/2010/main" val="1444693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2F26-3463-2309-2612-6AE2D00E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63545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Files stored in nested folders</a:t>
            </a:r>
            <a:endParaRPr lang="en-US" dirty="0"/>
          </a:p>
        </p:txBody>
      </p:sp>
      <p:pic>
        <p:nvPicPr>
          <p:cNvPr id="4" name="Picture 4" descr="Screenshot showing a Windows directory with five folders of various modules names on the left panel.">
            <a:extLst>
              <a:ext uri="{FF2B5EF4-FFF2-40B4-BE49-F238E27FC236}">
                <a16:creationId xmlns:a16="http://schemas.microsoft.com/office/drawing/2014/main" id="{59C11A77-F74D-4042-1ECB-628AA7CA0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096" y="646682"/>
            <a:ext cx="8536297" cy="519960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D7CC5D-3A82-FE1E-0411-0C8AFEB6AFBB}"/>
              </a:ext>
            </a:extLst>
          </p:cNvPr>
          <p:cNvSpPr txBox="1"/>
          <p:nvPr/>
        </p:nvSpPr>
        <p:spPr>
          <a:xfrm>
            <a:off x="544285" y="6018244"/>
            <a:ext cx="109958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Figure 1: Windows file directory showing the file </a:t>
            </a:r>
            <a:r>
              <a:rPr lang="en-US" dirty="0" err="1">
                <a:ea typeface="+mn-lt"/>
                <a:cs typeface="+mn-lt"/>
              </a:rPr>
              <a:t>organisation</a:t>
            </a:r>
            <a:r>
              <a:rPr lang="en-US" dirty="0">
                <a:ea typeface="+mn-lt"/>
                <a:cs typeface="+mn-lt"/>
              </a:rPr>
              <a:t> of modules taken during spring 2006. In this case, the 'Spring_2006' folder is located on the desktop; the path to the folder is visible in the toolbar above the folders.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D0C61-5FA2-DD92-7264-1DEA5712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Addition and Subtraction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5FD97-50BC-DC47-B3BF-1CE16C4E1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 dirty="0">
                <a:cs typeface="Calibri"/>
              </a:rPr>
              <a:t>Addition</a:t>
            </a:r>
            <a:endParaRPr lang="en-US" sz="3600" b="1">
              <a:cs typeface="Calibri"/>
            </a:endParaRPr>
          </a:p>
          <a:p>
            <a:r>
              <a:rPr lang="en-US" sz="3600" dirty="0">
                <a:cs typeface="Calibri"/>
              </a:rPr>
              <a:t>Natural numbers</a:t>
            </a:r>
          </a:p>
          <a:p>
            <a:r>
              <a:rPr lang="en-US" sz="3600" dirty="0">
                <a:cs typeface="Calibri"/>
              </a:rPr>
              <a:t>1, 2, 3, 4, …</a:t>
            </a:r>
          </a:p>
          <a:p>
            <a:endParaRPr lang="en-US" sz="3600" dirty="0">
              <a:cs typeface="Calibri"/>
            </a:endParaRPr>
          </a:p>
          <a:p>
            <a:pPr marL="0" indent="0">
              <a:buNone/>
            </a:pPr>
            <a:r>
              <a:rPr lang="en-US" sz="3600" b="1" dirty="0">
                <a:cs typeface="Calibri"/>
              </a:rPr>
              <a:t>Subtraction</a:t>
            </a:r>
          </a:p>
          <a:p>
            <a:r>
              <a:rPr lang="en-US" sz="3600" dirty="0">
                <a:cs typeface="Calibri"/>
              </a:rPr>
              <a:t>Integers</a:t>
            </a:r>
          </a:p>
          <a:p>
            <a:r>
              <a:rPr lang="en-US" sz="3600" dirty="0">
                <a:cs typeface="Calibri"/>
              </a:rPr>
              <a:t>…, -2, -1, 0, 1, 2, ...</a:t>
            </a:r>
          </a:p>
        </p:txBody>
      </p:sp>
    </p:spTree>
    <p:extLst>
      <p:ext uri="{BB962C8B-B14F-4D97-AF65-F5344CB8AC3E}">
        <p14:creationId xmlns:p14="http://schemas.microsoft.com/office/powerpoint/2010/main" val="353540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FE47-94E9-B390-1829-CD8FEFB4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Inequalities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5A782-5B58-0239-C317-C0C8F97A5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 dirty="0">
                <a:cs typeface="Calibri"/>
              </a:rPr>
              <a:t>Greater than (&gt;)</a:t>
            </a:r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 algn="ctr">
              <a:buNone/>
            </a:pPr>
            <a:r>
              <a:rPr lang="en-US" sz="3600" dirty="0">
                <a:cs typeface="Calibri"/>
              </a:rPr>
              <a:t>6 &gt; 5</a:t>
            </a:r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>
              <a:buNone/>
            </a:pPr>
            <a:r>
              <a:rPr lang="en-US" sz="3600" b="1" dirty="0">
                <a:cs typeface="Calibri"/>
              </a:rPr>
              <a:t>Less than (&lt;)</a:t>
            </a:r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 algn="ctr">
              <a:buNone/>
            </a:pPr>
            <a:r>
              <a:rPr lang="en-US" sz="3600" dirty="0">
                <a:cs typeface="Calibri"/>
              </a:rPr>
              <a:t>-4 &lt; 2</a:t>
            </a:r>
          </a:p>
        </p:txBody>
      </p:sp>
    </p:spTree>
    <p:extLst>
      <p:ext uri="{BB962C8B-B14F-4D97-AF65-F5344CB8AC3E}">
        <p14:creationId xmlns:p14="http://schemas.microsoft.com/office/powerpoint/2010/main" val="5616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2EC6-A67B-5882-1272-3E851146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Inequalities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43B2A-AC33-7B64-6A1A-5177EEB81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4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b="1" dirty="0">
                <a:cs typeface="Calibri" panose="020F0502020204030204"/>
              </a:rPr>
              <a:t>Greater than or equal to (≥)</a:t>
            </a:r>
          </a:p>
          <a:p>
            <a:pPr marL="0" indent="0">
              <a:buNone/>
            </a:pPr>
            <a:endParaRPr lang="en-US" sz="4000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4000" dirty="0">
                <a:cs typeface="Calibri" panose="020F0502020204030204"/>
              </a:rPr>
              <a:t>P </a:t>
            </a:r>
            <a:r>
              <a:rPr lang="en-US" sz="4000" dirty="0">
                <a:ea typeface="+mn-lt"/>
                <a:cs typeface="+mn-lt"/>
              </a:rPr>
              <a:t>≥ 0.1</a:t>
            </a:r>
          </a:p>
          <a:p>
            <a:pPr marL="0" indent="0">
              <a:buNone/>
            </a:pPr>
            <a:endParaRPr lang="en-US" sz="4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4000" b="1" dirty="0">
                <a:cs typeface="Calibri" panose="020F0502020204030204"/>
              </a:rPr>
              <a:t>Less than or equal to (≤)</a:t>
            </a:r>
          </a:p>
          <a:p>
            <a:pPr marL="0" indent="0">
              <a:buNone/>
            </a:pPr>
            <a:endParaRPr lang="en-US" sz="4000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4000" dirty="0">
                <a:cs typeface="Calibri" panose="020F0502020204030204"/>
              </a:rPr>
              <a:t>P </a:t>
            </a:r>
            <a:r>
              <a:rPr lang="en-US" sz="4000" dirty="0">
                <a:ea typeface="+mn-lt"/>
                <a:cs typeface="+mn-lt"/>
              </a:rPr>
              <a:t>≤ 0.05</a:t>
            </a:r>
          </a:p>
        </p:txBody>
      </p:sp>
    </p:spTree>
    <p:extLst>
      <p:ext uri="{BB962C8B-B14F-4D97-AF65-F5344CB8AC3E}">
        <p14:creationId xmlns:p14="http://schemas.microsoft.com/office/powerpoint/2010/main" val="199193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D0099-B053-8EB8-A2F5-375CF68F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Multiplication and Division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B7FB-2A84-A2A3-61BD-DBA5C8A44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2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Multiplication</a:t>
            </a:r>
          </a:p>
          <a:p>
            <a:pPr marL="457200" indent="-457200"/>
            <a:r>
              <a:rPr lang="en-US" dirty="0">
                <a:cs typeface="Calibri"/>
              </a:rPr>
              <a:t>Add a number multiple times</a:t>
            </a:r>
          </a:p>
          <a:p>
            <a:pPr marL="457200" indent="-457200"/>
            <a:r>
              <a:rPr lang="en-US" dirty="0">
                <a:cs typeface="Calibri"/>
              </a:rPr>
              <a:t>4 + 4 + 4 = 12</a:t>
            </a:r>
          </a:p>
          <a:p>
            <a:pPr marL="457200" indent="-457200"/>
            <a:r>
              <a:rPr lang="en-US" dirty="0">
                <a:cs typeface="Calibri"/>
              </a:rPr>
              <a:t>4 × 3 = 12</a:t>
            </a:r>
          </a:p>
          <a:p>
            <a:pPr marL="457200" indent="-457200"/>
            <a:r>
              <a:rPr lang="en-US" dirty="0">
                <a:cs typeface="Calibri"/>
              </a:rPr>
              <a:t>4 * 3 = 12      or       4(3) = 12</a:t>
            </a:r>
          </a:p>
          <a:p>
            <a:pPr marL="0" indent="0">
              <a:buNone/>
            </a:pPr>
            <a:r>
              <a:rPr lang="en-US" b="1" dirty="0">
                <a:cs typeface="Calibri"/>
              </a:rPr>
              <a:t>Division</a:t>
            </a:r>
          </a:p>
          <a:p>
            <a:pPr marL="457200" indent="-457200"/>
            <a:r>
              <a:rPr lang="en-US" dirty="0">
                <a:cs typeface="Calibri"/>
              </a:rPr>
              <a:t>12 ÷ 3 = 4</a:t>
            </a:r>
          </a:p>
          <a:p>
            <a:pPr marL="457200" indent="-457200"/>
            <a:r>
              <a:rPr lang="en-US" dirty="0">
                <a:cs typeface="Calibri"/>
              </a:rPr>
              <a:t>12/3 = 4</a:t>
            </a:r>
          </a:p>
          <a:p>
            <a:pPr marL="457200" indent="-457200"/>
            <a:r>
              <a:rPr lang="en-US" i="1" dirty="0">
                <a:cs typeface="Calibri"/>
              </a:rPr>
              <a:t>Rational </a:t>
            </a:r>
            <a:r>
              <a:rPr lang="en-US" dirty="0">
                <a:cs typeface="Calibri"/>
              </a:rPr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141500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5BA19-6F0D-0E57-2A28-EBE17C29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Exponents and roots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34BA4-C03A-6FB1-6932-251803BF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1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Exponent</a:t>
            </a:r>
            <a:endParaRPr lang="en-US" dirty="0"/>
          </a:p>
          <a:p>
            <a:pPr marL="457200" indent="-457200"/>
            <a:r>
              <a:rPr lang="en-US" dirty="0">
                <a:cs typeface="Calibri"/>
              </a:rPr>
              <a:t>Multiply a number multiple times</a:t>
            </a:r>
          </a:p>
          <a:p>
            <a:pPr marL="457200" indent="-457200"/>
            <a:r>
              <a:rPr lang="en-US" dirty="0">
                <a:cs typeface="Calibri"/>
              </a:rPr>
              <a:t>4 × </a:t>
            </a:r>
            <a:r>
              <a:rPr lang="en-US" dirty="0">
                <a:ea typeface="+mn-lt"/>
                <a:cs typeface="+mn-lt"/>
              </a:rPr>
              <a:t>4 × 4 = 64</a:t>
            </a:r>
          </a:p>
          <a:p>
            <a:pPr marL="457200" indent="-457200"/>
            <a:r>
              <a:rPr lang="en-US" dirty="0">
                <a:cs typeface="Calibri"/>
              </a:rPr>
              <a:t>4</a:t>
            </a:r>
            <a:r>
              <a:rPr lang="en-US" baseline="30000" dirty="0">
                <a:cs typeface="Calibri"/>
              </a:rPr>
              <a:t>3</a:t>
            </a:r>
            <a:r>
              <a:rPr lang="en-US" dirty="0">
                <a:cs typeface="Calibri"/>
              </a:rPr>
              <a:t> = 64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Roots</a:t>
            </a:r>
          </a:p>
          <a:p>
            <a:r>
              <a:rPr lang="en-US" dirty="0">
                <a:ea typeface="+mn-lt"/>
                <a:cs typeface="+mn-lt"/>
              </a:rPr>
              <a:t>∛(64) = 4</a:t>
            </a:r>
          </a:p>
          <a:p>
            <a:r>
              <a:rPr lang="en-US" dirty="0">
                <a:cs typeface="Calibri"/>
              </a:rPr>
              <a:t>64</a:t>
            </a:r>
            <a:r>
              <a:rPr lang="en-US" baseline="30000" dirty="0">
                <a:cs typeface="Calibri"/>
              </a:rPr>
              <a:t>1/3</a:t>
            </a:r>
            <a:r>
              <a:rPr lang="en-US" dirty="0">
                <a:cs typeface="Calibri"/>
              </a:rPr>
              <a:t> = 4</a:t>
            </a:r>
          </a:p>
          <a:p>
            <a:r>
              <a:rPr lang="en-US" dirty="0">
                <a:cs typeface="Calibri"/>
              </a:rPr>
              <a:t>Real numbers (</a:t>
            </a:r>
            <a:r>
              <a:rPr lang="en-US" dirty="0">
                <a:ea typeface="+mn-lt"/>
                <a:cs typeface="+mn-lt"/>
              </a:rPr>
              <a:t>√(2) ≈ 1.414)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20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A424-CE8A-3BA6-6FBB-7A19EACD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Negative exponents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894EC-8589-BEB8-0F00-36BF4D986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cs typeface="Calibri" panose="020F0502020204030204"/>
              </a:rPr>
              <a:t>4</a:t>
            </a:r>
            <a:r>
              <a:rPr lang="en-US" sz="4400" baseline="30000" dirty="0">
                <a:cs typeface="Calibri" panose="020F0502020204030204"/>
              </a:rPr>
              <a:t>-1</a:t>
            </a:r>
            <a:r>
              <a:rPr lang="en-US" sz="4400" dirty="0">
                <a:cs typeface="Calibri" panose="020F0502020204030204"/>
              </a:rPr>
              <a:t> = 1/4</a:t>
            </a:r>
            <a:endParaRPr lang="en-US"/>
          </a:p>
          <a:p>
            <a:pPr marL="0" indent="0" algn="ctr">
              <a:buNone/>
            </a:pPr>
            <a:r>
              <a:rPr lang="en-US" sz="4400" dirty="0">
                <a:cs typeface="Calibri" panose="020F0502020204030204"/>
              </a:rPr>
              <a:t>4</a:t>
            </a:r>
            <a:r>
              <a:rPr lang="en-US" sz="4400" baseline="30000" dirty="0">
                <a:cs typeface="Calibri" panose="020F0502020204030204"/>
              </a:rPr>
              <a:t>-2</a:t>
            </a:r>
            <a:r>
              <a:rPr lang="en-US" sz="4400" dirty="0">
                <a:cs typeface="Calibri" panose="020F0502020204030204"/>
              </a:rPr>
              <a:t> = 1/16</a:t>
            </a:r>
          </a:p>
          <a:p>
            <a:pPr marL="0" indent="0">
              <a:buNone/>
            </a:pPr>
            <a:endParaRPr lang="en-US" sz="4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4400" b="1" dirty="0">
                <a:cs typeface="Calibri" panose="020F0502020204030204"/>
              </a:rPr>
              <a:t>Applies to units</a:t>
            </a:r>
          </a:p>
          <a:p>
            <a:pPr marL="0" indent="0">
              <a:buNone/>
            </a:pPr>
            <a:r>
              <a:rPr lang="en-US" sz="4400" dirty="0">
                <a:cs typeface="Calibri" panose="020F0502020204030204"/>
              </a:rPr>
              <a:t>6 gl</a:t>
            </a:r>
            <a:r>
              <a:rPr lang="en-US" sz="4400" baseline="30000" dirty="0">
                <a:cs typeface="Calibri" panose="020F0502020204030204"/>
              </a:rPr>
              <a:t>-1</a:t>
            </a:r>
            <a:r>
              <a:rPr lang="en-US" sz="4400" dirty="0">
                <a:cs typeface="Calibri" panose="020F0502020204030204"/>
              </a:rPr>
              <a:t> = 6 g/l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451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E72E-15E1-3D5C-5206-D5C8B10B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Logarithms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B6388-9F59-F4AF-B9E3-9BC58C5AC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833"/>
            <a:ext cx="10515600" cy="50414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>
                <a:cs typeface="Calibri"/>
              </a:rPr>
              <a:t>Exponent to which a number needs to be raised to get another number,</a:t>
            </a:r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 algn="ctr">
              <a:buNone/>
            </a:pPr>
            <a:r>
              <a:rPr lang="en-US" sz="3600" dirty="0">
                <a:cs typeface="Calibri"/>
              </a:rPr>
              <a:t>10</a:t>
            </a:r>
            <a:r>
              <a:rPr lang="en-US" sz="3600" baseline="30000" dirty="0">
                <a:cs typeface="Calibri"/>
              </a:rPr>
              <a:t>3</a:t>
            </a:r>
            <a:r>
              <a:rPr lang="en-US" sz="3600" dirty="0">
                <a:cs typeface="Calibri"/>
              </a:rPr>
              <a:t> = 1000.</a:t>
            </a:r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>
              <a:buNone/>
            </a:pPr>
            <a:r>
              <a:rPr lang="en-US" sz="3600" dirty="0">
                <a:cs typeface="Calibri"/>
              </a:rPr>
              <a:t>10 raised to the power of 3 equals 1000,</a:t>
            </a:r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 algn="ctr">
              <a:buNone/>
            </a:pPr>
            <a:r>
              <a:rPr lang="en-US" sz="3600" dirty="0">
                <a:cs typeface="Calibri"/>
              </a:rPr>
              <a:t>log</a:t>
            </a:r>
            <a:r>
              <a:rPr lang="en-US" sz="3600" baseline="-25000" dirty="0">
                <a:cs typeface="Calibri"/>
              </a:rPr>
              <a:t>10</a:t>
            </a:r>
            <a:r>
              <a:rPr lang="en-US" sz="3600" dirty="0">
                <a:cs typeface="Calibri"/>
              </a:rPr>
              <a:t>(1000) = 3.</a:t>
            </a:r>
          </a:p>
        </p:txBody>
      </p:sp>
    </p:spTree>
    <p:extLst>
      <p:ext uri="{BB962C8B-B14F-4D97-AF65-F5344CB8AC3E}">
        <p14:creationId xmlns:p14="http://schemas.microsoft.com/office/powerpoint/2010/main" val="217712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46b3323-a1ee-4a37-8c29-8d71baf7a927}" enabled="1" method="Privileged" siteId="{4e8d09f7-cc79-4ccb-9149-a4238dd1742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Tidy data and data files</vt:lpstr>
      <vt:lpstr>Background mathematics</vt:lpstr>
      <vt:lpstr>Addition and Subtraction</vt:lpstr>
      <vt:lpstr>Inequalities</vt:lpstr>
      <vt:lpstr>Inequalities</vt:lpstr>
      <vt:lpstr>Multiplication and Division</vt:lpstr>
      <vt:lpstr>Exponents and roots</vt:lpstr>
      <vt:lpstr>Negative exponents</vt:lpstr>
      <vt:lpstr>Logarithms</vt:lpstr>
      <vt:lpstr>Logarithms in figures</vt:lpstr>
      <vt:lpstr>Logarithms in figures</vt:lpstr>
      <vt:lpstr>Natural logarithms</vt:lpstr>
      <vt:lpstr>Order of operations</vt:lpstr>
      <vt:lpstr>Order of operations</vt:lpstr>
      <vt:lpstr>Order of operations</vt:lpstr>
      <vt:lpstr>Order of operations</vt:lpstr>
      <vt:lpstr>Tidy data: Getting data in the right format</vt:lpstr>
      <vt:lpstr>Data collection is messy</vt:lpstr>
      <vt:lpstr>Data collection is messy</vt:lpstr>
      <vt:lpstr>Observations and variables</vt:lpstr>
      <vt:lpstr>Observations and variables</vt:lpstr>
      <vt:lpstr>Three characteristics of tidy data</vt:lpstr>
      <vt:lpstr>Three characteristics of tidy data</vt:lpstr>
      <vt:lpstr>File extensions and types</vt:lpstr>
      <vt:lpstr>File extensions and types</vt:lpstr>
      <vt:lpstr>Files stored in nested folders</vt:lpstr>
      <vt:lpstr>Files stored in nested folders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129</cp:revision>
  <dcterms:created xsi:type="dcterms:W3CDTF">2023-01-20T11:47:11Z</dcterms:created>
  <dcterms:modified xsi:type="dcterms:W3CDTF">2026-04-18T16:15:13Z</dcterms:modified>
</cp:coreProperties>
</file>