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4" r:id="rId4"/>
    <p:sldId id="265" r:id="rId5"/>
    <p:sldId id="289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63" r:id="rId29"/>
    <p:sldId id="2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A7D7A2-61D8-5030-25BE-BC6725B0E3B8}" v="2" dt="2026-04-18T16:17:47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d Duthie" userId="S::ad78@stir.ac.uk::91f2dfe8-4ab1-472c-bdc2-755eae2f61cc" providerId="AD" clId="Web-{DBA7D7A2-61D8-5030-25BE-BC6725B0E3B8}"/>
    <pc:docChg chg="modSld">
      <pc:chgData name="Brad Duthie" userId="S::ad78@stir.ac.uk::91f2dfe8-4ab1-472c-bdc2-755eae2f61cc" providerId="AD" clId="Web-{DBA7D7A2-61D8-5030-25BE-BC6725B0E3B8}" dt="2026-04-18T16:17:47.905" v="1"/>
      <pc:docMkLst>
        <pc:docMk/>
      </pc:docMkLst>
      <pc:sldChg chg="addSp delSp modSp">
        <pc:chgData name="Brad Duthie" userId="S::ad78@stir.ac.uk::91f2dfe8-4ab1-472c-bdc2-755eae2f61cc" providerId="AD" clId="Web-{DBA7D7A2-61D8-5030-25BE-BC6725B0E3B8}" dt="2026-04-18T16:17:47.905" v="1"/>
        <pc:sldMkLst>
          <pc:docMk/>
          <pc:sldMk cId="109857222" sldId="256"/>
        </pc:sldMkLst>
        <pc:spChg chg="mod">
          <ac:chgData name="Brad Duthie" userId="S::ad78@stir.ac.uk::91f2dfe8-4ab1-472c-bdc2-755eae2f61cc" providerId="AD" clId="Web-{DBA7D7A2-61D8-5030-25BE-BC6725B0E3B8}" dt="2026-04-18T16:17:45.014" v="0" actId="20577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Brad Duthie" userId="S::ad78@stir.ac.uk::91f2dfe8-4ab1-472c-bdc2-755eae2f61cc" providerId="AD" clId="Web-{DBA7D7A2-61D8-5030-25BE-BC6725B0E3B8}" dt="2026-04-18T16:17:47.905" v="1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Brad Duthie" userId="S::ad78@stir.ac.uk::91f2dfe8-4ab1-472c-bdc2-755eae2f61cc" providerId="AD" clId="Web-{DBA7D7A2-61D8-5030-25BE-BC6725B0E3B8}" dt="2026-04-18T16:17:47.905" v="1"/>
          <ac:spMkLst>
            <pc:docMk/>
            <pc:sldMk cId="109857222" sldId="256"/>
            <ac:spMk id="5" creationId="{16B3282E-9E66-A809-FC09-57F1A112C6F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outhwark_Polling_Station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lifesciences.org/articles/105065" TargetMode="External"/><Relationship Id="rId2" Type="http://schemas.openxmlformats.org/officeDocument/2006/relationships/hyperlink" Target="https://www.fisheries.noaa.gov/s3/2023-08/North-Atlantic-Right-Whale-Western-Atlantic-2022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s://commons.wikimedia.org/wiki/File:Eubalaena_glacialis_NOAA.jp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commons.wikimedia.org/wiki/File:FMRI_scan_during_working_memory_tasks.jp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euroimage.2012.07.004" TargetMode="External"/><Relationship Id="rId2" Type="http://schemas.openxmlformats.org/officeDocument/2006/relationships/hyperlink" Target="https://teenspecies.github.io/pdfs/NeuralCorrelate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commons.wikimedia.org/wiki/File:Nightingale-mortality.jp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ommons.wikimedia.org/wiki/File:Watch_with_no_background.pn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4567" y="1122363"/>
            <a:ext cx="10035395" cy="2301337"/>
          </a:xfrm>
        </p:spPr>
        <p:txBody>
          <a:bodyPr/>
          <a:lstStyle/>
          <a:p>
            <a:r>
              <a:rPr lang="en-US">
                <a:cs typeface="Calibri Light"/>
              </a:rPr>
              <a:t>Why study statistics?</a:t>
            </a:r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6B3282E-9E66-A809-FC09-57F1A112C6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BB464-D965-0B18-AE93-D06C5374F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908C8-883A-7EEE-7F06-C4AA9B3C9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2183373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Statistical revolution: A new perspective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BFFA0-DFBB-F251-5441-34AC51604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8002"/>
            <a:ext cx="10515600" cy="49983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"In statistics, population always means the totality of individual observations about which inferences are to be made, existing anywhere in the world or at least within a definitely specified sampling area limited in space and time"</a:t>
            </a:r>
            <a:r>
              <a:rPr lang="en-US" sz="5400" baseline="30000" dirty="0">
                <a:ea typeface="Calibri"/>
                <a:cs typeface="Calibri"/>
              </a:rPr>
              <a:t>1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C0A513-E0A6-7466-E164-72A2B6C15A53}"/>
              </a:ext>
            </a:extLst>
          </p:cNvPr>
          <p:cNvSpPr txBox="1"/>
          <p:nvPr/>
        </p:nvSpPr>
        <p:spPr>
          <a:xfrm>
            <a:off x="306912" y="6020592"/>
            <a:ext cx="1157089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ea typeface="+mn-lt"/>
                <a:cs typeface="+mn-lt"/>
              </a:rPr>
              <a:t>Sokal, Robert R, and F James Rohlf. 1995. Biometry. 3rd ed. W H Freeman &amp; Company, New York, USA.</a:t>
            </a: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8189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C3FE3-3746-F088-A4AD-D6EDA4191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E3127-8F5E-6748-7039-DFC92349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Populations and samples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E2F24-565C-73C8-9ACA-356591542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37814"/>
            <a:ext cx="10515600" cy="253979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5400" b="1" dirty="0">
                <a:ea typeface="Calibri"/>
                <a:cs typeface="Calibri"/>
              </a:rPr>
              <a:t>Statistical population:</a:t>
            </a:r>
            <a:endParaRPr lang="en-US" dirty="0"/>
          </a:p>
          <a:p>
            <a:r>
              <a:rPr lang="en-US" sz="5400" dirty="0">
                <a:ea typeface="Calibri"/>
                <a:cs typeface="Calibri"/>
              </a:rPr>
              <a:t>Not necessarily a biological population</a:t>
            </a:r>
            <a:endParaRPr lang="en-US" dirty="0"/>
          </a:p>
          <a:p>
            <a:r>
              <a:rPr lang="en-US" sz="5400" dirty="0">
                <a:ea typeface="Calibri"/>
                <a:cs typeface="Calibri"/>
              </a:rPr>
              <a:t>Not necessarily an actual population</a:t>
            </a:r>
          </a:p>
          <a:p>
            <a:r>
              <a:rPr lang="en-US" sz="5400" dirty="0">
                <a:ea typeface="Calibri"/>
                <a:cs typeface="Calibri"/>
              </a:rPr>
              <a:t>Might be theoretical, not concrete</a:t>
            </a:r>
          </a:p>
        </p:txBody>
      </p:sp>
      <p:pic>
        <p:nvPicPr>
          <p:cNvPr id="4" name="Picture 3" descr="Close up of a railing with a sign that says 'Polling station'.">
            <a:extLst>
              <a:ext uri="{FF2B5EF4-FFF2-40B4-BE49-F238E27FC236}">
                <a16:creationId xmlns:a16="http://schemas.microsoft.com/office/drawing/2014/main" id="{E2DC7A6C-874F-6C22-9AAF-E91D920E8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019" y="939055"/>
            <a:ext cx="7001774" cy="2521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6EA000-22CC-66AC-E4D7-3402D818EFD1}"/>
              </a:ext>
            </a:extLst>
          </p:cNvPr>
          <p:cNvSpPr txBox="1"/>
          <p:nvPr/>
        </p:nvSpPr>
        <p:spPr>
          <a:xfrm>
            <a:off x="306912" y="6394403"/>
            <a:ext cx="11570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ea typeface="+mn-lt"/>
                <a:cs typeface="+mn-lt"/>
              </a:rPr>
              <a:t>Image: Wilson, A. 2019. (</a:t>
            </a:r>
            <a:r>
              <a:rPr lang="en-US" sz="2400" dirty="0">
                <a:ea typeface="+mn-lt"/>
                <a:cs typeface="+mn-lt"/>
                <a:hlinkClick r:id="rId3"/>
              </a:rPr>
              <a:t>Public domain</a:t>
            </a:r>
            <a:r>
              <a:rPr lang="en-US" sz="2400" dirty="0">
                <a:ea typeface="+mn-lt"/>
                <a:cs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3485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C500F-C927-22AC-FA4B-A43FCABA1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4F90-CF8E-E80A-F5A6-211C6C5F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Populations and samples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5B0C7-92A6-6D6A-50E7-2426EC846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75814"/>
            <a:ext cx="10515600" cy="253979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North Atlantic right whale (</a:t>
            </a:r>
            <a:r>
              <a:rPr lang="en-US" sz="5400" i="1" err="1">
                <a:ea typeface="Calibri"/>
                <a:cs typeface="Calibri"/>
              </a:rPr>
              <a:t>Eubalaena</a:t>
            </a:r>
            <a:r>
              <a:rPr lang="en-US" sz="5400" i="1" dirty="0">
                <a:ea typeface="Calibri"/>
                <a:cs typeface="Calibri"/>
              </a:rPr>
              <a:t> glacialis</a:t>
            </a:r>
            <a:r>
              <a:rPr lang="en-US" sz="5400" dirty="0">
                <a:ea typeface="Calibri"/>
                <a:cs typeface="Calibri"/>
              </a:rPr>
              <a:t>)</a:t>
            </a:r>
            <a:endParaRPr lang="en-US" dirty="0"/>
          </a:p>
          <a:p>
            <a:r>
              <a:rPr lang="en-US" sz="5400" dirty="0">
                <a:ea typeface="Calibri"/>
                <a:cs typeface="Calibri"/>
              </a:rPr>
              <a:t>Estimated 338 left</a:t>
            </a:r>
            <a:r>
              <a:rPr lang="en-US" sz="5400" baseline="30000" dirty="0">
                <a:ea typeface="Calibri"/>
                <a:cs typeface="Calibri"/>
              </a:rPr>
              <a:t>1</a:t>
            </a:r>
            <a:endParaRPr lang="en-US" baseline="30000" dirty="0">
              <a:ea typeface="Calibri"/>
              <a:cs typeface="Calibri"/>
            </a:endParaRPr>
          </a:p>
          <a:p>
            <a:r>
              <a:rPr lang="en-US" sz="5400" dirty="0">
                <a:ea typeface="Calibri"/>
                <a:cs typeface="Calibri"/>
              </a:rPr>
              <a:t>Conservation requires estimating traits</a:t>
            </a:r>
          </a:p>
          <a:p>
            <a:r>
              <a:rPr lang="en-US" sz="5400" dirty="0">
                <a:ea typeface="Calibri"/>
                <a:cs typeface="Calibri"/>
              </a:rPr>
              <a:t>Average value might not be expected value</a:t>
            </a:r>
            <a:r>
              <a:rPr lang="en-US" sz="5400" baseline="30000" dirty="0">
                <a:ea typeface="Calibri"/>
                <a:cs typeface="Calibri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E26CA-C8A0-61DD-FC5B-E76FC339343E}"/>
              </a:ext>
            </a:extLst>
          </p:cNvPr>
          <p:cNvSpPr txBox="1"/>
          <p:nvPr/>
        </p:nvSpPr>
        <p:spPr>
          <a:xfrm>
            <a:off x="306912" y="5661158"/>
            <a:ext cx="1157089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ea typeface="+mn-lt"/>
                <a:cs typeface="+mn-lt"/>
              </a:rPr>
              <a:t>NOAA (2023). North Atlantic right whale (</a:t>
            </a:r>
            <a:r>
              <a:rPr lang="en-US" sz="2400" dirty="0" err="1">
                <a:ea typeface="+mn-lt"/>
                <a:cs typeface="+mn-lt"/>
              </a:rPr>
              <a:t>Eubalaena</a:t>
            </a:r>
            <a:r>
              <a:rPr lang="en-US" sz="2400" dirty="0">
                <a:ea typeface="+mn-lt"/>
                <a:cs typeface="+mn-lt"/>
              </a:rPr>
              <a:t> glacialis): </a:t>
            </a:r>
            <a:r>
              <a:rPr lang="en-US" sz="2400" dirty="0">
                <a:ea typeface="+mn-lt"/>
                <a:cs typeface="+mn-lt"/>
                <a:hlinkClick r:id="rId2"/>
              </a:rPr>
              <a:t>Western Atlantic Stock</a:t>
            </a:r>
            <a:r>
              <a:rPr lang="en-US" sz="2400" dirty="0">
                <a:ea typeface="+mn-lt"/>
                <a:cs typeface="+mn-lt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2400" dirty="0">
                <a:ea typeface="+mn-lt"/>
                <a:cs typeface="+mn-lt"/>
              </a:rPr>
              <a:t>van </a:t>
            </a:r>
            <a:r>
              <a:rPr lang="en-US" sz="2400" dirty="0" err="1">
                <a:ea typeface="+mn-lt"/>
                <a:cs typeface="+mn-lt"/>
              </a:rPr>
              <a:t>Veelen</a:t>
            </a:r>
            <a:r>
              <a:rPr lang="en-US" sz="2400" dirty="0">
                <a:ea typeface="+mn-lt"/>
                <a:cs typeface="+mn-lt"/>
              </a:rPr>
              <a:t>, M. (2025). The general version of Hamilton’s rule. Elife, 14, </a:t>
            </a:r>
            <a:r>
              <a:rPr lang="en-US" sz="2400" dirty="0">
                <a:ea typeface="+mn-lt"/>
                <a:cs typeface="+mn-lt"/>
                <a:hlinkClick r:id="rId3"/>
              </a:rPr>
              <a:t>RP105065</a:t>
            </a:r>
            <a:r>
              <a:rPr lang="en-US" sz="2400" dirty="0">
                <a:ea typeface="+mn-lt"/>
                <a:cs typeface="+mn-lt"/>
              </a:rPr>
              <a:t>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457200" indent="-457200">
              <a:buAutoNum type="arabicPeriod"/>
            </a:pPr>
            <a:r>
              <a:rPr lang="en-US" sz="2400" dirty="0">
                <a:ea typeface="+mn-lt"/>
                <a:cs typeface="+mn-lt"/>
              </a:rPr>
              <a:t>Image: NOAA. 1987. (</a:t>
            </a:r>
            <a:r>
              <a:rPr lang="en-US" sz="2400" dirty="0">
                <a:ea typeface="+mn-lt"/>
                <a:cs typeface="+mn-lt"/>
                <a:hlinkClick r:id="rId4"/>
              </a:rPr>
              <a:t>Public domain</a:t>
            </a:r>
            <a:r>
              <a:rPr lang="en-US" sz="2400" dirty="0">
                <a:ea typeface="+mn-lt"/>
                <a:cs typeface="+mn-lt"/>
              </a:rPr>
              <a:t>).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 descr="Drawing of a North Atlantic right whale.">
            <a:extLst>
              <a:ext uri="{FF2B5EF4-FFF2-40B4-BE49-F238E27FC236}">
                <a16:creationId xmlns:a16="http://schemas.microsoft.com/office/drawing/2014/main" id="{484A0C49-A959-AB72-A53C-90897D7A4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832" y="-6251"/>
            <a:ext cx="6369169" cy="25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87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B8040-4AC8-BEE9-7DF1-8174F619D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42F05-69CF-8E47-CBEA-C74294C54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2168996" cy="908620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General idea of frequency statistics</a:t>
            </a:r>
            <a:endParaRPr lang="en-US" dirty="0"/>
          </a:p>
        </p:txBody>
      </p:sp>
      <p:pic>
        <p:nvPicPr>
          <p:cNvPr id="4" name="Picture 3" descr="30+ bird silhouettes in a dotted box called 'population'. Within this, four birds are in a grey box called 'sample'.">
            <a:extLst>
              <a:ext uri="{FF2B5EF4-FFF2-40B4-BE49-F238E27FC236}">
                <a16:creationId xmlns:a16="http://schemas.microsoft.com/office/drawing/2014/main" id="{698ABBFE-BC3A-50C9-075F-CD110AAF1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21" y="646981"/>
            <a:ext cx="8132533" cy="57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6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EC49D-7690-8844-14C8-9F8353D73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FCC93-5967-61B1-DD74-B42C0A873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2168996" cy="908620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General idea of frequency statistics</a:t>
            </a:r>
            <a:endParaRPr lang="en-US" dirty="0"/>
          </a:p>
        </p:txBody>
      </p:sp>
      <p:pic>
        <p:nvPicPr>
          <p:cNvPr id="3" name="Picture 2" descr="30+ bird silhouettes in a dotted box called 'population'. Within this, four birds are in a grey box called 'sample'.">
            <a:extLst>
              <a:ext uri="{FF2B5EF4-FFF2-40B4-BE49-F238E27FC236}">
                <a16:creationId xmlns:a16="http://schemas.microsoft.com/office/drawing/2014/main" id="{C10D50AC-38D9-8E64-9560-017BC30E7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709" y="1046852"/>
            <a:ext cx="8309035" cy="535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79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FE78A-4A91-37BA-C93F-CD7C81BA1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9500D-070F-4B25-57AE-26443D9B8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2168996" cy="908620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General idea of frequency statistics</a:t>
            </a:r>
            <a:endParaRPr lang="en-US" dirty="0"/>
          </a:p>
        </p:txBody>
      </p:sp>
      <p:pic>
        <p:nvPicPr>
          <p:cNvPr id="4" name="Picture 3" descr="30+ bird silhouettes in a dotted box called 'population'. Within this, four birds are in a grey box called 'sample'.">
            <a:extLst>
              <a:ext uri="{FF2B5EF4-FFF2-40B4-BE49-F238E27FC236}">
                <a16:creationId xmlns:a16="http://schemas.microsoft.com/office/drawing/2014/main" id="{B2A73CAC-A0D9-BA4D-A8DA-279FCE6BA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200" y="931832"/>
            <a:ext cx="8395300" cy="541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85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9E17D-6C8E-43C2-EE74-B543CFF4D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7B099-54EA-7D96-1118-58EA8FB0A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2168996" cy="908620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General idea of frequency statistics</a:t>
            </a:r>
            <a:endParaRPr lang="en-US" dirty="0"/>
          </a:p>
        </p:txBody>
      </p:sp>
      <p:pic>
        <p:nvPicPr>
          <p:cNvPr id="3" name="Picture 2" descr="30+ bird silhouettes in a dotted box called 'population'. Within this, four birds are in a grey box called 'sample'.">
            <a:extLst>
              <a:ext uri="{FF2B5EF4-FFF2-40B4-BE49-F238E27FC236}">
                <a16:creationId xmlns:a16="http://schemas.microsoft.com/office/drawing/2014/main" id="{2F0D8F23-E81A-0BAB-8CF7-708E3562E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841" y="1089983"/>
            <a:ext cx="8122130" cy="522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07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3372D-AB8C-A4E8-4364-BC0BBB4B2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775B0-646D-5D65-1042-11D90A9DD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2168996" cy="908620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General idea of frequency statistics</a:t>
            </a:r>
            <a:endParaRPr lang="en-US" dirty="0"/>
          </a:p>
        </p:txBody>
      </p:sp>
      <p:pic>
        <p:nvPicPr>
          <p:cNvPr id="4" name="Picture 3" descr="30+ bird silhouettes in a dotted box called 'population'. Within this, four birds are in a grey box called 'sample'.">
            <a:extLst>
              <a:ext uri="{FF2B5EF4-FFF2-40B4-BE49-F238E27FC236}">
                <a16:creationId xmlns:a16="http://schemas.microsoft.com/office/drawing/2014/main" id="{3D1ED180-1F48-9FDC-7B2A-ECB29CAA8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596" y="1061228"/>
            <a:ext cx="8194017" cy="528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24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206EB-E7CB-597C-A03B-CCB5EDA1F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0D7F4-9D2F-890C-0B1F-E3A432A05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2168996" cy="908620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General idea of frequency statistics</a:t>
            </a:r>
            <a:endParaRPr lang="en-US" dirty="0"/>
          </a:p>
        </p:txBody>
      </p:sp>
      <p:pic>
        <p:nvPicPr>
          <p:cNvPr id="3" name="Picture 2" descr="Grey boxes each with 4 birds representing samples with different average heights.">
            <a:extLst>
              <a:ext uri="{FF2B5EF4-FFF2-40B4-BE49-F238E27FC236}">
                <a16:creationId xmlns:a16="http://schemas.microsoft.com/office/drawing/2014/main" id="{E9134F1A-BFBC-E431-B3D0-C01937CE1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164" y="921050"/>
            <a:ext cx="802005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08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24448-A7A8-DA49-D3A4-004D96F30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A7AF6-5303-C28D-8EAB-D6D92855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General idea of frequency statistics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A7437-1DA5-1AB7-9DA5-F1F919F8F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049" y="1063625"/>
            <a:ext cx="10515600" cy="521397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b="1" dirty="0">
                <a:ea typeface="Calibri"/>
                <a:cs typeface="Calibri"/>
              </a:rPr>
              <a:t>Repeated re-sampling</a:t>
            </a:r>
            <a:endParaRPr lang="en-US" b="1">
              <a:ea typeface="Calibri"/>
              <a:cs typeface="Calibri"/>
            </a:endParaRPr>
          </a:p>
          <a:p>
            <a:r>
              <a:rPr lang="en-US" sz="5400" dirty="0">
                <a:ea typeface="Calibri"/>
                <a:cs typeface="Calibri"/>
              </a:rPr>
              <a:t> What is our expectation?</a:t>
            </a:r>
          </a:p>
          <a:p>
            <a:r>
              <a:rPr lang="en-US" sz="5400" dirty="0">
                <a:ea typeface="Calibri"/>
                <a:cs typeface="Calibri"/>
              </a:rPr>
              <a:t> What is our uncertainty?</a:t>
            </a:r>
          </a:p>
          <a:p>
            <a:endParaRPr lang="en-US" sz="5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Want to get best estimate of </a:t>
            </a:r>
            <a:r>
              <a:rPr lang="en-US" sz="5400" i="1" dirty="0">
                <a:ea typeface="Calibri"/>
                <a:cs typeface="Calibri"/>
              </a:rPr>
              <a:t>true </a:t>
            </a:r>
            <a:r>
              <a:rPr lang="en-US" sz="5400" dirty="0">
                <a:ea typeface="Calibri"/>
                <a:cs typeface="Calibri"/>
              </a:rPr>
              <a:t>expected measurement and contain uncertainty.</a:t>
            </a:r>
          </a:p>
        </p:txBody>
      </p:sp>
    </p:spTree>
    <p:extLst>
      <p:ext uri="{BB962C8B-B14F-4D97-AF65-F5344CB8AC3E}">
        <p14:creationId xmlns:p14="http://schemas.microsoft.com/office/powerpoint/2010/main" val="814556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3705-45D2-D42A-62C5-84F1C2F6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>
                <a:cs typeface="Calibri Light"/>
              </a:rPr>
              <a:t>Why study statistics?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6B71F-C51F-0888-0F11-FDF9892D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8002"/>
            <a:ext cx="10515600" cy="49983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ea typeface="Calibri"/>
                <a:cs typeface="Calibri"/>
              </a:rPr>
              <a:t> Importance of good statistics</a:t>
            </a:r>
          </a:p>
          <a:p>
            <a:r>
              <a:rPr lang="en-US" sz="5400" dirty="0">
                <a:ea typeface="Calibri"/>
                <a:cs typeface="Calibri"/>
              </a:rPr>
              <a:t> Statistical revolution</a:t>
            </a:r>
          </a:p>
          <a:p>
            <a:r>
              <a:rPr lang="en-US" sz="5400" dirty="0">
                <a:ea typeface="Calibri"/>
                <a:cs typeface="Calibri"/>
              </a:rPr>
              <a:t> Populations and samples</a:t>
            </a:r>
          </a:p>
          <a:p>
            <a:r>
              <a:rPr lang="en-US" sz="5400" dirty="0">
                <a:ea typeface="Calibri"/>
                <a:cs typeface="Calibri"/>
              </a:rPr>
              <a:t> Expectations and uncertainty</a:t>
            </a:r>
          </a:p>
          <a:p>
            <a:r>
              <a:rPr lang="en-US" sz="5400" dirty="0">
                <a:ea typeface="Calibri"/>
                <a:cs typeface="Calibri"/>
              </a:rPr>
              <a:t> Types of variables</a:t>
            </a:r>
          </a:p>
        </p:txBody>
      </p:sp>
    </p:spTree>
    <p:extLst>
      <p:ext uri="{BB962C8B-B14F-4D97-AF65-F5344CB8AC3E}">
        <p14:creationId xmlns:p14="http://schemas.microsoft.com/office/powerpoint/2010/main" val="3699659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89604-3303-8C5A-37AC-BC1D83D5F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1159C-4FC2-FBE7-82B8-AFC2C29C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2168996" cy="908620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Bias and unrepresentative sample</a:t>
            </a:r>
            <a:endParaRPr lang="en-US" dirty="0"/>
          </a:p>
        </p:txBody>
      </p:sp>
      <p:pic>
        <p:nvPicPr>
          <p:cNvPr id="3" name="Picture 2" descr="30+ bird silhouettes and the four largest are shown in a grey box.">
            <a:extLst>
              <a:ext uri="{FF2B5EF4-FFF2-40B4-BE49-F238E27FC236}">
                <a16:creationId xmlns:a16="http://schemas.microsoft.com/office/drawing/2014/main" id="{04210C1C-E471-4423-E7C2-5D3316E66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426" y="931832"/>
            <a:ext cx="8668469" cy="558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50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3BD0D-7408-04A4-3DF3-0090C2EB8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144B4-E9F6-7839-F779-3F683A5DE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Bias and unrepresentative sample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FC08E-663C-BF0B-B9DC-7CAB31068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63" y="934229"/>
            <a:ext cx="10745637" cy="2769829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buNone/>
            </a:pPr>
            <a:r>
              <a:rPr lang="en-US" sz="5400" b="1" dirty="0">
                <a:ea typeface="Calibri"/>
                <a:cs typeface="Calibri"/>
              </a:rPr>
              <a:t>Neuroscience: fMRI scans before &amp; after task</a:t>
            </a:r>
          </a:p>
          <a:p>
            <a:r>
              <a:rPr lang="en-US" sz="5400" dirty="0">
                <a:ea typeface="Calibri"/>
                <a:cs typeface="Calibri"/>
              </a:rPr>
              <a:t>What parts of brain most active during task?</a:t>
            </a:r>
          </a:p>
          <a:p>
            <a:r>
              <a:rPr lang="en-US" sz="5400" dirty="0">
                <a:ea typeface="Calibri"/>
                <a:cs typeface="Calibri"/>
              </a:rPr>
              <a:t>Compare thousands of areas of the brain</a:t>
            </a:r>
          </a:p>
          <a:p>
            <a:r>
              <a:rPr lang="en-US" sz="5400" dirty="0">
                <a:ea typeface="Calibri"/>
                <a:cs typeface="Calibri"/>
              </a:rPr>
              <a:t>Subject shown pictures of human social activity</a:t>
            </a:r>
          </a:p>
          <a:p>
            <a:r>
              <a:rPr lang="en-US" sz="5400" dirty="0">
                <a:ea typeface="Calibri"/>
                <a:cs typeface="Calibri"/>
              </a:rPr>
              <a:t>Cluster of brain areas showed high activity</a:t>
            </a:r>
          </a:p>
          <a:p>
            <a:r>
              <a:rPr lang="en-US" sz="5400" dirty="0">
                <a:ea typeface="Calibri"/>
                <a:cs typeface="Calibri"/>
              </a:rPr>
              <a:t>Typical analysis approach highly significant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6B9CBD-A3B5-BA69-34EE-96CEC2B0ED41}"/>
              </a:ext>
            </a:extLst>
          </p:cNvPr>
          <p:cNvSpPr txBox="1"/>
          <p:nvPr/>
        </p:nvSpPr>
        <p:spPr>
          <a:xfrm>
            <a:off x="306912" y="6020592"/>
            <a:ext cx="1157089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ea typeface="+mn-lt"/>
                <a:cs typeface="+mn-lt"/>
              </a:rPr>
              <a:t>Reinhart, A. 2015. Statistics done wrong: The woefully complete guide. No starch press.</a:t>
            </a:r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pPr marL="457200" indent="-457200">
              <a:buAutoNum type="arabicPeriod"/>
            </a:pPr>
            <a:r>
              <a:rPr lang="en-US" sz="2400" b="1" dirty="0">
                <a:ea typeface="+mn-lt"/>
                <a:cs typeface="+mn-lt"/>
              </a:rPr>
              <a:t>Image</a:t>
            </a:r>
            <a:r>
              <a:rPr lang="en-US" sz="2400" dirty="0">
                <a:ea typeface="+mn-lt"/>
                <a:cs typeface="+mn-lt"/>
              </a:rPr>
              <a:t>: Graner, J. 2010. (</a:t>
            </a:r>
            <a:r>
              <a:rPr lang="en-US" sz="2400" dirty="0">
                <a:ea typeface="+mn-lt"/>
                <a:cs typeface="+mn-lt"/>
                <a:hlinkClick r:id="rId2"/>
              </a:rPr>
              <a:t>Public domain</a:t>
            </a:r>
            <a:r>
              <a:rPr lang="en-US" sz="2400" dirty="0">
                <a:ea typeface="+mn-lt"/>
                <a:cs typeface="+mn-lt"/>
              </a:rPr>
              <a:t>).</a:t>
            </a:r>
            <a:endParaRPr lang="en-US" dirty="0"/>
          </a:p>
        </p:txBody>
      </p:sp>
      <p:pic>
        <p:nvPicPr>
          <p:cNvPr id="4" name="Picture 3" descr="An fMRI image of a human showing several areas of the brain active">
            <a:extLst>
              <a:ext uri="{FF2B5EF4-FFF2-40B4-BE49-F238E27FC236}">
                <a16:creationId xmlns:a16="http://schemas.microsoft.com/office/drawing/2014/main" id="{99796B5D-8456-12DB-7574-92ACC20AF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275" y="3559113"/>
            <a:ext cx="4941679" cy="23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03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34093-923C-483E-EAB0-8E332CD61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C4420-595F-C753-7686-6ABA5EB1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Bias and unrepresentative sample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88680-D119-5290-2034-205C4C304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21" y="4801739"/>
            <a:ext cx="8128957" cy="483829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207 different analysis methods in 241 fMRI studies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074183-2890-AEC3-07C2-F34DBDDA929B}"/>
              </a:ext>
            </a:extLst>
          </p:cNvPr>
          <p:cNvSpPr txBox="1"/>
          <p:nvPr/>
        </p:nvSpPr>
        <p:spPr>
          <a:xfrm>
            <a:off x="306912" y="5287347"/>
            <a:ext cx="1157089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ea typeface="+mn-lt"/>
                <a:cs typeface="+mn-lt"/>
              </a:rPr>
              <a:t>Reinhart, A. 2015. Statistics done wrong: The woefully complete guide. No starch press.</a:t>
            </a:r>
            <a:endParaRPr lang="en-US" dirty="0"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 sz="2400" dirty="0">
                <a:ea typeface="+mn-lt"/>
                <a:cs typeface="+mn-lt"/>
              </a:rPr>
              <a:t>Bennett, CM, et al. 2010. J of Serendipitous and Unexpected Results. </a:t>
            </a:r>
            <a:r>
              <a:rPr lang="en-US" sz="2400" dirty="0">
                <a:ea typeface="+mn-lt"/>
                <a:cs typeface="+mn-lt"/>
                <a:hlinkClick r:id="rId2"/>
              </a:rPr>
              <a:t>1:1-5</a:t>
            </a:r>
            <a:r>
              <a:rPr lang="en-US" sz="2400" dirty="0">
                <a:ea typeface="+mn-lt"/>
                <a:cs typeface="+mn-lt"/>
              </a:rPr>
              <a:t>.</a:t>
            </a:r>
            <a:endParaRPr lang="en-US" dirty="0"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 sz="2400" dirty="0">
                <a:ea typeface="+mn-lt"/>
                <a:cs typeface="+mn-lt"/>
              </a:rPr>
              <a:t>Carp, J. 2012. The secret lives of experiments: methods reporting in the fMRI literature. Neuroimage, 63:289-300. </a:t>
            </a:r>
            <a:r>
              <a:rPr lang="en-US" sz="2400" dirty="0">
                <a:ea typeface="+mn-lt"/>
                <a:cs typeface="+mn-lt"/>
                <a:hlinkClick r:id="rId3"/>
              </a:rPr>
              <a:t>10.1016/j.neuroimage.2012.07.004</a:t>
            </a:r>
            <a:r>
              <a:rPr lang="en-US" sz="2400" dirty="0">
                <a:ea typeface="+mn-lt"/>
                <a:cs typeface="+mn-lt"/>
              </a:rPr>
              <a:t> 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 descr="An fMRI image of an Atlantic salmon">
            <a:extLst>
              <a:ext uri="{FF2B5EF4-FFF2-40B4-BE49-F238E27FC236}">
                <a16:creationId xmlns:a16="http://schemas.microsoft.com/office/drawing/2014/main" id="{FB8CD829-22F9-3C1C-D2F3-258AD79F5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971" y="828585"/>
            <a:ext cx="6794021" cy="379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0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E60BD-8C8E-BA2C-CB7A-B125D2E84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9AC0F-2191-4D72-F542-0E39F2EA6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Predicting one variable from another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74789-CFD3-84D1-30EC-6B1FE50AC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049" y="1063625"/>
            <a:ext cx="10515600" cy="56165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85800" indent="-685800"/>
            <a:r>
              <a:rPr lang="en-US" sz="5400" b="1">
                <a:ea typeface="Calibri"/>
                <a:cs typeface="Calibri"/>
              </a:rPr>
              <a:t>Dependent variable</a:t>
            </a:r>
            <a:endParaRPr lang="en-US"/>
          </a:p>
          <a:p>
            <a:pPr marL="1143000" lvl="1" indent="-685800">
              <a:buFont typeface="Courier New" panose="020B0604020202020204" pitchFamily="34" charset="0"/>
              <a:buChar char="o"/>
            </a:pPr>
            <a:r>
              <a:rPr lang="en-US" sz="5000" dirty="0">
                <a:ea typeface="Calibri"/>
                <a:cs typeface="Calibri"/>
              </a:rPr>
              <a:t>Response variable</a:t>
            </a:r>
          </a:p>
          <a:p>
            <a:pPr marL="1143000" lvl="1" indent="-685800">
              <a:buFont typeface="Courier New" panose="020B0604020202020204" pitchFamily="34" charset="0"/>
              <a:buChar char="o"/>
            </a:pPr>
            <a:r>
              <a:rPr lang="en-US" sz="5000">
                <a:ea typeface="Calibri"/>
                <a:cs typeface="Calibri"/>
              </a:rPr>
              <a:t>Shown on Y axis</a:t>
            </a:r>
          </a:p>
          <a:p>
            <a:pPr marL="685800" indent="-685800"/>
            <a:r>
              <a:rPr lang="en-US" sz="5400" b="1" dirty="0">
                <a:ea typeface="Calibri"/>
                <a:cs typeface="Calibri"/>
              </a:rPr>
              <a:t>Independent variable</a:t>
            </a:r>
          </a:p>
          <a:p>
            <a:pPr marL="1143000" lvl="1" indent="-685800">
              <a:buFont typeface="Courier New" panose="020B0604020202020204" pitchFamily="34" charset="0"/>
              <a:buChar char="o"/>
            </a:pPr>
            <a:r>
              <a:rPr lang="en-US" sz="5000" dirty="0">
                <a:ea typeface="Calibri"/>
                <a:cs typeface="Calibri"/>
              </a:rPr>
              <a:t>Explanatory variable</a:t>
            </a:r>
          </a:p>
          <a:p>
            <a:pPr marL="1143000" lvl="1" indent="-685800">
              <a:buFont typeface="Courier New" panose="020B0604020202020204" pitchFamily="34" charset="0"/>
              <a:buChar char="o"/>
            </a:pPr>
            <a:r>
              <a:rPr lang="en-US" sz="5000" dirty="0">
                <a:ea typeface="Calibri"/>
                <a:cs typeface="Calibri"/>
              </a:rPr>
              <a:t>Shown on X axis</a:t>
            </a:r>
          </a:p>
        </p:txBody>
      </p:sp>
    </p:spTree>
    <p:extLst>
      <p:ext uri="{BB962C8B-B14F-4D97-AF65-F5344CB8AC3E}">
        <p14:creationId xmlns:p14="http://schemas.microsoft.com/office/powerpoint/2010/main" val="3479425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E9AC8-ABF4-FD11-98E8-B8A7B03E7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6D85C-5439-ECA7-7053-5B92D91BF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2168996" cy="908620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Predicting one variable from another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D9A9D-2C42-9A66-2FB5-D49EFBB46D5E}"/>
              </a:ext>
            </a:extLst>
          </p:cNvPr>
          <p:cNvSpPr txBox="1"/>
          <p:nvPr/>
        </p:nvSpPr>
        <p:spPr>
          <a:xfrm>
            <a:off x="1112044" y="6020592"/>
            <a:ext cx="925614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Figure 2: Dependent variable on the vertical (Y) axis, and independent variable on the horizontal (X) axis.</a:t>
            </a:r>
            <a:endParaRPr lang="en-US" dirty="0"/>
          </a:p>
        </p:txBody>
      </p:sp>
      <p:pic>
        <p:nvPicPr>
          <p:cNvPr id="3" name="Picture 2" descr="Dependent variable on the vertical (Y) axis, and independent variable on the horizontal (X) axis.">
            <a:extLst>
              <a:ext uri="{FF2B5EF4-FFF2-40B4-BE49-F238E27FC236}">
                <a16:creationId xmlns:a16="http://schemas.microsoft.com/office/drawing/2014/main" id="{2A53EB00-0810-CF59-C412-8B1F01494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015" y="877019"/>
            <a:ext cx="8834046" cy="51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48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83BE4-5DAF-8FEA-663A-6560E0CA8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1E09F-E99B-668B-4652-BD8F8DCB2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2168996" cy="908620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Predicting one variable from another</a:t>
            </a:r>
            <a:endParaRPr lang="en-US" dirty="0"/>
          </a:p>
        </p:txBody>
      </p:sp>
      <p:pic>
        <p:nvPicPr>
          <p:cNvPr id="4" name="Picture 3" descr="A plot showing an exponential increase in global carbon dioxide emissions over time.">
            <a:extLst>
              <a:ext uri="{FF2B5EF4-FFF2-40B4-BE49-F238E27FC236}">
                <a16:creationId xmlns:a16="http://schemas.microsoft.com/office/drawing/2014/main" id="{27946416-4EA0-6325-F47C-BEC2469C2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556" y="920150"/>
            <a:ext cx="8747381" cy="593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4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548E0-1B90-456B-E73A-69E0C2922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075AE-2443-3373-B47D-6BF6FBEF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Types of variables: definitions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4AAE3-E744-FB91-2C55-92F85FE3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1063625"/>
            <a:ext cx="11780806" cy="56165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85800" indent="-685800"/>
            <a:r>
              <a:rPr lang="en-US" sz="5400" b="1" dirty="0">
                <a:ea typeface="Calibri"/>
                <a:cs typeface="Calibri"/>
              </a:rPr>
              <a:t>Categorical: </a:t>
            </a:r>
            <a:r>
              <a:rPr lang="en-US" sz="5400" dirty="0">
                <a:ea typeface="Calibri"/>
                <a:cs typeface="Calibri"/>
              </a:rPr>
              <a:t>Fixed number of options</a:t>
            </a:r>
            <a:endParaRPr lang="en-US" dirty="0"/>
          </a:p>
          <a:p>
            <a:pPr marL="1143000" lvl="1" indent="-685800">
              <a:buFont typeface="Courier New" panose="020B0604020202020204" pitchFamily="34" charset="0"/>
              <a:buChar char="o"/>
            </a:pPr>
            <a:r>
              <a:rPr lang="en-US" sz="5000" dirty="0">
                <a:ea typeface="Calibri"/>
                <a:cs typeface="Calibri"/>
              </a:rPr>
              <a:t>Nominal: No inherent order</a:t>
            </a:r>
            <a:endParaRPr lang="en-US" dirty="0"/>
          </a:p>
          <a:p>
            <a:pPr marL="1143000" lvl="1" indent="-685800">
              <a:buFont typeface="Courier New" panose="020B0604020202020204" pitchFamily="34" charset="0"/>
              <a:buChar char="o"/>
            </a:pPr>
            <a:r>
              <a:rPr lang="en-US" sz="5000" dirty="0">
                <a:ea typeface="Calibri"/>
                <a:cs typeface="Calibri"/>
              </a:rPr>
              <a:t>Ordinal: Inherent order</a:t>
            </a:r>
          </a:p>
          <a:p>
            <a:pPr marL="685800" indent="-685800"/>
            <a:r>
              <a:rPr lang="en-US" sz="5400" b="1" dirty="0">
                <a:ea typeface="Calibri"/>
                <a:cs typeface="Calibri"/>
              </a:rPr>
              <a:t>Quantitative:</a:t>
            </a:r>
            <a:r>
              <a:rPr lang="en-US" sz="5400" dirty="0">
                <a:ea typeface="Calibri"/>
                <a:cs typeface="Calibri"/>
              </a:rPr>
              <a:t> Numbers are meaningful</a:t>
            </a:r>
          </a:p>
          <a:p>
            <a:pPr marL="1143000" lvl="1" indent="-685800">
              <a:buFont typeface="Courier New" panose="020B0604020202020204" pitchFamily="34" charset="0"/>
              <a:buChar char="o"/>
            </a:pPr>
            <a:r>
              <a:rPr lang="en-US" sz="5000">
                <a:ea typeface="Calibri"/>
                <a:cs typeface="Calibri"/>
              </a:rPr>
              <a:t>Discrete: Limited number of values</a:t>
            </a:r>
          </a:p>
          <a:p>
            <a:pPr marL="1143000" lvl="1" indent="-685800">
              <a:buFont typeface="Courier New" panose="020B0604020202020204" pitchFamily="34" charset="0"/>
              <a:buChar char="o"/>
            </a:pPr>
            <a:r>
              <a:rPr lang="en-US" sz="5000" dirty="0">
                <a:ea typeface="Calibri"/>
                <a:cs typeface="Calibri"/>
              </a:rPr>
              <a:t>Continuous: Any real number</a:t>
            </a:r>
          </a:p>
        </p:txBody>
      </p:sp>
    </p:spTree>
    <p:extLst>
      <p:ext uri="{BB962C8B-B14F-4D97-AF65-F5344CB8AC3E}">
        <p14:creationId xmlns:p14="http://schemas.microsoft.com/office/powerpoint/2010/main" val="252980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7C66B-7FEB-8A88-5195-F04DB4B8F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CBED6-04D1-5685-7E55-3B153FA26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Types of variables: definitions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67BC4-7777-A7BD-AEDE-48E940D1C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1063625"/>
            <a:ext cx="11780806" cy="56165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85800" indent="-685800"/>
            <a:r>
              <a:rPr lang="en-US" sz="5400" b="1" dirty="0">
                <a:ea typeface="Calibri"/>
                <a:cs typeface="Calibri"/>
              </a:rPr>
              <a:t>Categorical: </a:t>
            </a:r>
            <a:r>
              <a:rPr lang="en-US" sz="5400" dirty="0">
                <a:ea typeface="Calibri"/>
                <a:cs typeface="Calibri"/>
              </a:rPr>
              <a:t>Fixed number of options</a:t>
            </a:r>
            <a:endParaRPr lang="en-US" dirty="0"/>
          </a:p>
          <a:p>
            <a:pPr marL="1143000" lvl="1" indent="-685800">
              <a:buFont typeface="Courier New" panose="020B0604020202020204" pitchFamily="34" charset="0"/>
              <a:buChar char="o"/>
            </a:pPr>
            <a:r>
              <a:rPr lang="en-US" sz="5000" dirty="0">
                <a:ea typeface="Calibri"/>
                <a:cs typeface="Calibri"/>
              </a:rPr>
              <a:t>Nominal: Tundra, Boreal, Tropical</a:t>
            </a:r>
            <a:endParaRPr lang="en-US" dirty="0"/>
          </a:p>
          <a:p>
            <a:pPr marL="1143000" lvl="1" indent="-685800">
              <a:buFont typeface="Courier New" panose="020B0604020202020204" pitchFamily="34" charset="0"/>
              <a:buChar char="o"/>
            </a:pPr>
            <a:r>
              <a:rPr lang="en-US" sz="5000" dirty="0">
                <a:ea typeface="Calibri"/>
                <a:cs typeface="Calibri"/>
              </a:rPr>
              <a:t>Ordinal: Disagree, Neutral, Agree</a:t>
            </a:r>
          </a:p>
          <a:p>
            <a:pPr marL="685800" indent="-685800"/>
            <a:r>
              <a:rPr lang="en-US" sz="5400" b="1" dirty="0">
                <a:ea typeface="Calibri"/>
                <a:cs typeface="Calibri"/>
              </a:rPr>
              <a:t>Quantitative:</a:t>
            </a:r>
            <a:r>
              <a:rPr lang="en-US" sz="5400" dirty="0">
                <a:ea typeface="Calibri"/>
                <a:cs typeface="Calibri"/>
              </a:rPr>
              <a:t> Numbers are meaningful</a:t>
            </a:r>
          </a:p>
          <a:p>
            <a:pPr marL="1143000" lvl="1" indent="-685800">
              <a:buFont typeface="Courier New" panose="020B0604020202020204" pitchFamily="34" charset="0"/>
              <a:buChar char="o"/>
            </a:pPr>
            <a:r>
              <a:rPr lang="en-US" sz="5000" dirty="0">
                <a:ea typeface="Calibri"/>
                <a:cs typeface="Calibri"/>
              </a:rPr>
              <a:t>Discrete: Numbers of offspring</a:t>
            </a:r>
          </a:p>
          <a:p>
            <a:pPr marL="1143000" lvl="1" indent="-685800">
              <a:buFont typeface="Courier New" panose="020B0604020202020204" pitchFamily="34" charset="0"/>
              <a:buChar char="o"/>
            </a:pPr>
            <a:r>
              <a:rPr lang="en-US" sz="5000" dirty="0">
                <a:ea typeface="Calibri"/>
                <a:cs typeface="Calibri"/>
              </a:rPr>
              <a:t>Continuous: Body mass</a:t>
            </a:r>
          </a:p>
        </p:txBody>
      </p:sp>
    </p:spTree>
    <p:extLst>
      <p:ext uri="{BB962C8B-B14F-4D97-AF65-F5344CB8AC3E}">
        <p14:creationId xmlns:p14="http://schemas.microsoft.com/office/powerpoint/2010/main" val="927726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E4FA8-225E-55BE-DB60-1B073991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2111486" cy="764847"/>
          </a:xfrm>
        </p:spPr>
        <p:txBody>
          <a:bodyPr/>
          <a:lstStyle/>
          <a:p>
            <a:r>
              <a:rPr lang="en-US" dirty="0">
                <a:cs typeface="Calibri Light"/>
              </a:rPr>
              <a:t>Types of variables: fig wasps collected from fruit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8AC3046-33CD-8332-B7F7-09DE5A4A6B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8831353"/>
              </p:ext>
            </p:extLst>
          </p:nvPr>
        </p:nvGraphicFramePr>
        <p:xfrm>
          <a:off x="244414" y="1078301"/>
          <a:ext cx="11712691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173">
                  <a:extLst>
                    <a:ext uri="{9D8B030D-6E8A-4147-A177-3AD203B41FA5}">
                      <a16:colId xmlns:a16="http://schemas.microsoft.com/office/drawing/2014/main" val="1440659236"/>
                    </a:ext>
                  </a:extLst>
                </a:gridCol>
                <a:gridCol w="2928173">
                  <a:extLst>
                    <a:ext uri="{9D8B030D-6E8A-4147-A177-3AD203B41FA5}">
                      <a16:colId xmlns:a16="http://schemas.microsoft.com/office/drawing/2014/main" val="514508494"/>
                    </a:ext>
                  </a:extLst>
                </a:gridCol>
                <a:gridCol w="2322340">
                  <a:extLst>
                    <a:ext uri="{9D8B030D-6E8A-4147-A177-3AD203B41FA5}">
                      <a16:colId xmlns:a16="http://schemas.microsoft.com/office/drawing/2014/main" val="2320348038"/>
                    </a:ext>
                  </a:extLst>
                </a:gridCol>
                <a:gridCol w="3534005">
                  <a:extLst>
                    <a:ext uri="{9D8B030D-6E8A-4147-A177-3AD203B41FA5}">
                      <a16:colId xmlns:a16="http://schemas.microsoft.com/office/drawing/2014/main" val="3803948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Fruit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Fruit length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27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Het1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F1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0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489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Het1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F2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371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Het1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F3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98101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Het1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F4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06606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Het1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F5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694817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Het2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13683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Het2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F2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869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Het2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F3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602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041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294DE-6F21-CCB6-B25D-732FB717F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052C-7F5C-588D-3FB7-1D9B86A1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Types of variables: implications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83FE1-C6A4-DE80-5666-C8CE0D124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21" y="1710606"/>
            <a:ext cx="10688127" cy="38625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85800" indent="-685800"/>
            <a:r>
              <a:rPr lang="en-US" sz="5400" dirty="0">
                <a:ea typeface="Calibri"/>
                <a:cs typeface="Calibri"/>
              </a:rPr>
              <a:t>Different variables handled in different ways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Need to use the right plot or test for a variable type</a:t>
            </a:r>
          </a:p>
        </p:txBody>
      </p:sp>
    </p:spTree>
    <p:extLst>
      <p:ext uri="{BB962C8B-B14F-4D97-AF65-F5344CB8AC3E}">
        <p14:creationId xmlns:p14="http://schemas.microsoft.com/office/powerpoint/2010/main" val="148156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E5236-8D42-26AA-164A-353AE5A2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8FFF9-6B08-05C6-8A0C-3ABF16D97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Importance of good statistics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669F8-1425-01FA-0191-03EDFB207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8002"/>
            <a:ext cx="10515600" cy="499831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5400" b="1" dirty="0">
                <a:ea typeface="Calibri"/>
                <a:cs typeface="Calibri"/>
              </a:rPr>
              <a:t>Florence Nightingale</a:t>
            </a:r>
          </a:p>
          <a:p>
            <a:r>
              <a:rPr lang="en-US" sz="5400" dirty="0">
                <a:ea typeface="Calibri"/>
                <a:cs typeface="Calibri"/>
              </a:rPr>
              <a:t>Pioneer of modern nursing and statistics</a:t>
            </a:r>
          </a:p>
          <a:p>
            <a:r>
              <a:rPr lang="en-US" sz="5400" dirty="0">
                <a:ea typeface="Calibri"/>
                <a:cs typeface="Calibri"/>
              </a:rPr>
              <a:t>Founded first secular nursing school 1860</a:t>
            </a:r>
          </a:p>
          <a:p>
            <a:pPr marL="0" indent="0">
              <a:buNone/>
            </a:pPr>
            <a:endParaRPr lang="en-US" sz="5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5400" b="1" dirty="0">
                <a:ea typeface="Calibri"/>
                <a:cs typeface="Calibri"/>
              </a:rPr>
              <a:t>Nurse during Crimean war (1853-1856)</a:t>
            </a:r>
          </a:p>
          <a:p>
            <a:r>
              <a:rPr lang="en-US" sz="5400" dirty="0">
                <a:ea typeface="Calibri"/>
                <a:cs typeface="Calibri"/>
              </a:rPr>
              <a:t>16k of 18k deaths due to sanitation</a:t>
            </a:r>
          </a:p>
          <a:p>
            <a:r>
              <a:rPr lang="en-US" sz="5400" dirty="0">
                <a:ea typeface="Calibri"/>
                <a:cs typeface="Calibri"/>
              </a:rPr>
              <a:t>Fatalities plummeted after improvements</a:t>
            </a:r>
          </a:p>
          <a:p>
            <a:r>
              <a:rPr lang="en-US" sz="5400" dirty="0">
                <a:ea typeface="Calibri"/>
                <a:cs typeface="Calibri"/>
              </a:rPr>
              <a:t>Persuaded parliament to reform hospitals</a:t>
            </a:r>
          </a:p>
        </p:txBody>
      </p:sp>
    </p:spTree>
    <p:extLst>
      <p:ext uri="{BB962C8B-B14F-4D97-AF65-F5344CB8AC3E}">
        <p14:creationId xmlns:p14="http://schemas.microsoft.com/office/powerpoint/2010/main" val="3459817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BD578-1BD2-CD6B-F2D5-21EC57A62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D3559-D465-FCBD-2790-965541BCB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Importance of good statistics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A16C1F-250F-117F-E96D-D77712130C73}"/>
              </a:ext>
            </a:extLst>
          </p:cNvPr>
          <p:cNvSpPr txBox="1"/>
          <p:nvPr/>
        </p:nvSpPr>
        <p:spPr>
          <a:xfrm>
            <a:off x="306912" y="6020592"/>
            <a:ext cx="1157089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ea typeface="+mn-lt"/>
                <a:cs typeface="+mn-lt"/>
              </a:rPr>
              <a:t>Image</a:t>
            </a:r>
            <a:r>
              <a:rPr lang="en-US" sz="2400" dirty="0">
                <a:ea typeface="+mn-lt"/>
                <a:cs typeface="+mn-lt"/>
              </a:rPr>
              <a:t>: Notes on Matters Affecting the Health, Efficiency, and Hospital Administration of the British Army (</a:t>
            </a:r>
            <a:r>
              <a:rPr lang="en-US" sz="2400" dirty="0">
                <a:ea typeface="+mn-lt"/>
                <a:cs typeface="+mn-lt"/>
                <a:hlinkClick r:id="rId2"/>
              </a:rPr>
              <a:t>Public domain</a:t>
            </a:r>
            <a:r>
              <a:rPr lang="en-US" sz="2400" dirty="0">
                <a:ea typeface="+mn-lt"/>
                <a:cs typeface="+mn-lt"/>
              </a:rPr>
              <a:t>).</a:t>
            </a:r>
            <a:endParaRPr lang="en-US" dirty="0"/>
          </a:p>
        </p:txBody>
      </p:sp>
      <p:pic>
        <p:nvPicPr>
          <p:cNvPr id="8" name="Picture 7" descr="Hand drawn figure showing causes of mortality during Crimean war, most of which due to bad sanitation.">
            <a:extLst>
              <a:ext uri="{FF2B5EF4-FFF2-40B4-BE49-F238E27FC236}">
                <a16:creationId xmlns:a16="http://schemas.microsoft.com/office/drawing/2014/main" id="{375F5323-8A51-35DD-655D-CF08C3539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842" y="920151"/>
            <a:ext cx="7983562" cy="50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68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E1BA8-A63B-CFCC-5102-AAF167662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2E81C-9B0C-ACDE-3559-5322F867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Importance of good statistics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A6E6E8-7259-A4C0-4BB5-AC875BC2032B}"/>
              </a:ext>
            </a:extLst>
          </p:cNvPr>
          <p:cNvSpPr txBox="1"/>
          <p:nvPr/>
        </p:nvSpPr>
        <p:spPr>
          <a:xfrm>
            <a:off x="306912" y="6394403"/>
            <a:ext cx="11570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>
                <a:ea typeface="+mn-lt"/>
                <a:cs typeface="+mn-lt"/>
              </a:rPr>
              <a:t>Source: A widely watched news channel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3" name="Picture 2" descr="Pie chart showing three candidate preferances that do not add up to 100 per cent.">
            <a:extLst>
              <a:ext uri="{FF2B5EF4-FFF2-40B4-BE49-F238E27FC236}">
                <a16:creationId xmlns:a16="http://schemas.microsoft.com/office/drawing/2014/main" id="{09D42BA1-516F-BD35-6709-9AE83FAD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005" y="934528"/>
            <a:ext cx="8101046" cy="516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17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30E87-CC53-733E-621B-6C148D6B0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F2AA-0418-49DE-F8F8-2B3836AF6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Importance of good statistics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8DD8C-3BB9-552A-8977-75F037C45139}"/>
              </a:ext>
            </a:extLst>
          </p:cNvPr>
          <p:cNvSpPr txBox="1"/>
          <p:nvPr/>
        </p:nvSpPr>
        <p:spPr>
          <a:xfrm>
            <a:off x="306912" y="5661158"/>
            <a:ext cx="1157089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ea typeface="+mn-lt"/>
                <a:cs typeface="+mn-lt"/>
              </a:rPr>
              <a:t>Blake, D. 2012. These Two Charts Prove A College Education Just Isn’t Worth The Money Anymore https://www.businessinsider.com/these-two-charts-prove-a-college-education-just-isnt-worth-the-money-anymore-2012-6.</a:t>
            </a:r>
            <a:endParaRPr lang="en-US" sz="2400" dirty="0">
              <a:ea typeface="Calibri"/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68D785-277A-AFB6-47AF-F68482624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238" y="4614832"/>
            <a:ext cx="11565146" cy="1188320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sz="5400" dirty="0">
                <a:ea typeface="Calibri"/>
                <a:cs typeface="Calibri"/>
              </a:rPr>
              <a:t> Sometimes graphs do not tell the full story</a:t>
            </a:r>
          </a:p>
          <a:p>
            <a:r>
              <a:rPr lang="en-US" sz="5400" dirty="0">
                <a:ea typeface="Calibri"/>
                <a:cs typeface="Calibri"/>
              </a:rPr>
              <a:t> What about the earnings for people without a degree over time?</a:t>
            </a:r>
          </a:p>
        </p:txBody>
      </p:sp>
      <p:pic>
        <p:nvPicPr>
          <p:cNvPr id="6" name="Picture 5" descr="Two plots, one of which shows cost of education going up with earnings stagnant.">
            <a:extLst>
              <a:ext uri="{FF2B5EF4-FFF2-40B4-BE49-F238E27FC236}">
                <a16:creationId xmlns:a16="http://schemas.microsoft.com/office/drawing/2014/main" id="{E684ADD9-1281-857B-E1D2-ED9A1A582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938392"/>
            <a:ext cx="95250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423FC-845A-8850-E30B-5F7FFC26B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69214-7C3E-366E-7EEA-B4EDA008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2168996" cy="90862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Statistical revolution: Old view of a clockwork universe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A24F5-3F4F-2B94-0485-511311C13A7A}"/>
              </a:ext>
            </a:extLst>
          </p:cNvPr>
          <p:cNvSpPr txBox="1"/>
          <p:nvPr/>
        </p:nvSpPr>
        <p:spPr>
          <a:xfrm>
            <a:off x="306912" y="6394403"/>
            <a:ext cx="11570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ea typeface="+mn-lt"/>
                <a:cs typeface="+mn-lt"/>
              </a:rPr>
              <a:t>Image: Grobe, H. 2017. (</a:t>
            </a:r>
            <a:r>
              <a:rPr lang="en-US" sz="2400" dirty="0">
                <a:ea typeface="+mn-lt"/>
                <a:cs typeface="+mn-lt"/>
                <a:hlinkClick r:id="rId2"/>
              </a:rPr>
              <a:t>Public domain</a:t>
            </a:r>
            <a:r>
              <a:rPr lang="en-US" sz="2400" dirty="0">
                <a:ea typeface="+mn-lt"/>
                <a:cs typeface="+mn-lt"/>
              </a:rPr>
              <a:t>).</a:t>
            </a:r>
            <a:endParaRPr lang="en-US" dirty="0">
              <a:ea typeface="+mn-lt"/>
              <a:cs typeface="+mn-lt"/>
            </a:endParaRPr>
          </a:p>
        </p:txBody>
      </p:sp>
      <p:pic>
        <p:nvPicPr>
          <p:cNvPr id="3" name="Picture 2" descr="Close up of the inside of a pocket watch.">
            <a:extLst>
              <a:ext uri="{FF2B5EF4-FFF2-40B4-BE49-F238E27FC236}">
                <a16:creationId xmlns:a16="http://schemas.microsoft.com/office/drawing/2014/main" id="{67C03C7B-C09B-DF6F-EF95-9A38698CD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58" y="675736"/>
            <a:ext cx="7482370" cy="552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18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EC9B1-1720-FF5A-7433-2EC20453C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1EF0-D9C3-6BFA-D4E1-DF0E908C3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2183373" cy="922997"/>
          </a:xfrm>
        </p:spPr>
        <p:txBody>
          <a:bodyPr/>
          <a:lstStyle/>
          <a:p>
            <a:r>
              <a:rPr lang="en-US" dirty="0" err="1">
                <a:cs typeface="Calibri Light"/>
              </a:rPr>
              <a:t>Statistial</a:t>
            </a:r>
            <a:r>
              <a:rPr lang="en-US" dirty="0">
                <a:cs typeface="Calibri Light"/>
              </a:rPr>
              <a:t> revolution: Old view of a clockwork universe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FE3BC-FE5F-9165-66AC-AC019EAB9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8002"/>
            <a:ext cx="10515600" cy="499831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5400" dirty="0">
                <a:ea typeface="Calibri"/>
                <a:cs typeface="Calibri"/>
              </a:rPr>
              <a:t> Newtonian physics success</a:t>
            </a:r>
          </a:p>
          <a:p>
            <a:r>
              <a:rPr lang="en-US" sz="5400" dirty="0">
                <a:ea typeface="Calibri"/>
                <a:cs typeface="Calibri"/>
              </a:rPr>
              <a:t> Formulas for laws of motion</a:t>
            </a:r>
          </a:p>
          <a:p>
            <a:r>
              <a:rPr lang="en-US" sz="5400" dirty="0">
                <a:ea typeface="Calibri"/>
                <a:cs typeface="Calibri"/>
              </a:rPr>
              <a:t> Precise measurement</a:t>
            </a:r>
          </a:p>
          <a:p>
            <a:r>
              <a:rPr lang="en-US" sz="5400" dirty="0">
                <a:ea typeface="Calibri"/>
                <a:cs typeface="Calibri"/>
              </a:rPr>
              <a:t> Eliminate measurement errors</a:t>
            </a:r>
          </a:p>
          <a:p>
            <a:r>
              <a:rPr lang="en-US" sz="5400" dirty="0">
                <a:ea typeface="Calibri"/>
                <a:cs typeface="Calibri"/>
              </a:rPr>
              <a:t> Apply to life sciences?</a:t>
            </a:r>
          </a:p>
          <a:p>
            <a:endParaRPr lang="en-US" sz="5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This old view of eliminating uncertainty was challenged in the early 1900s.</a:t>
            </a:r>
            <a:r>
              <a:rPr lang="en-US" sz="5400" baseline="30000" dirty="0">
                <a:ea typeface="Calibri"/>
                <a:cs typeface="Calibri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6BB5A-405F-ED7A-D4BB-35B87A99B1E2}"/>
              </a:ext>
            </a:extLst>
          </p:cNvPr>
          <p:cNvSpPr txBox="1"/>
          <p:nvPr/>
        </p:nvSpPr>
        <p:spPr>
          <a:xfrm>
            <a:off x="306912" y="6020592"/>
            <a:ext cx="1157089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ea typeface="+mn-lt"/>
                <a:cs typeface="+mn-lt"/>
              </a:rPr>
              <a:t>Salsburg, D. 2001. The lady tasting tea: How statistics revolutionized science in the twentieth century. Macmillan.</a:t>
            </a:r>
          </a:p>
        </p:txBody>
      </p:sp>
    </p:spTree>
    <p:extLst>
      <p:ext uri="{BB962C8B-B14F-4D97-AF65-F5344CB8AC3E}">
        <p14:creationId xmlns:p14="http://schemas.microsoft.com/office/powerpoint/2010/main" val="1844700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5BF09-F320-A838-12AD-39E5650AE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CBCDC-CF01-0D4F-B499-B1EC9057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2168996" cy="908620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Statistical revolution: A new perspective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D3C3BE-2D68-6FD5-9900-F3194435E2EE}"/>
              </a:ext>
            </a:extLst>
          </p:cNvPr>
          <p:cNvSpPr txBox="1"/>
          <p:nvPr/>
        </p:nvSpPr>
        <p:spPr>
          <a:xfrm>
            <a:off x="2032195" y="6164365"/>
            <a:ext cx="7502106" cy="4760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Figure 1: Samples are taken from a subset of a population</a:t>
            </a:r>
          </a:p>
        </p:txBody>
      </p:sp>
      <p:pic>
        <p:nvPicPr>
          <p:cNvPr id="4" name="Picture 3" descr="30+ bird silhouettes in a dotted box called 'population'. Within this, four birds are in a grey box called 'sample'.">
            <a:extLst>
              <a:ext uri="{FF2B5EF4-FFF2-40B4-BE49-F238E27FC236}">
                <a16:creationId xmlns:a16="http://schemas.microsoft.com/office/drawing/2014/main" id="{0914D19B-0D36-1850-79B3-D250BD371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21" y="646981"/>
            <a:ext cx="8132533" cy="57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6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6fa6db5-9f3a-4c93-9e38-61059ee07e95}" enabled="1" method="Standard" siteId="{4e8d09f7-cc79-4ccb-9149-a4238dd1742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Why study statistics?</vt:lpstr>
      <vt:lpstr>Why study statistics?</vt:lpstr>
      <vt:lpstr>Importance of good statistics</vt:lpstr>
      <vt:lpstr>Importance of good statistics</vt:lpstr>
      <vt:lpstr>Importance of good statistics</vt:lpstr>
      <vt:lpstr>Importance of good statistics</vt:lpstr>
      <vt:lpstr>Statistical revolution: Old view of a clockwork universe</vt:lpstr>
      <vt:lpstr>Statistial revolution: Old view of a clockwork universe</vt:lpstr>
      <vt:lpstr>Statistical revolution: A new perspective</vt:lpstr>
      <vt:lpstr>Statistical revolution: A new perspective</vt:lpstr>
      <vt:lpstr>Populations and samples</vt:lpstr>
      <vt:lpstr>Populations and samples</vt:lpstr>
      <vt:lpstr>General idea of frequency statistics</vt:lpstr>
      <vt:lpstr>General idea of frequency statistics</vt:lpstr>
      <vt:lpstr>General idea of frequency statistics</vt:lpstr>
      <vt:lpstr>General idea of frequency statistics</vt:lpstr>
      <vt:lpstr>General idea of frequency statistics</vt:lpstr>
      <vt:lpstr>General idea of frequency statistics</vt:lpstr>
      <vt:lpstr>General idea of frequency statistics</vt:lpstr>
      <vt:lpstr>Bias and unrepresentative sample</vt:lpstr>
      <vt:lpstr>Bias and unrepresentative sample</vt:lpstr>
      <vt:lpstr>Bias and unrepresentative sample</vt:lpstr>
      <vt:lpstr>Predicting one variable from another</vt:lpstr>
      <vt:lpstr>Predicting one variable from another</vt:lpstr>
      <vt:lpstr>Predicting one variable from another</vt:lpstr>
      <vt:lpstr>Types of variables: definitions</vt:lpstr>
      <vt:lpstr>Types of variables: definitions</vt:lpstr>
      <vt:lpstr>Types of variables: fig wasps collected from fruit</vt:lpstr>
      <vt:lpstr>Types of variables: implications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401</cp:revision>
  <dcterms:created xsi:type="dcterms:W3CDTF">2023-01-20T14:04:15Z</dcterms:created>
  <dcterms:modified xsi:type="dcterms:W3CDTF">2026-04-18T16:17:55Z</dcterms:modified>
</cp:coreProperties>
</file>