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6" r:id="rId4"/>
    <p:sldId id="290" r:id="rId5"/>
    <p:sldId id="291" r:id="rId6"/>
    <p:sldId id="292" r:id="rId7"/>
    <p:sldId id="293" r:id="rId8"/>
    <p:sldId id="294" r:id="rId9"/>
    <p:sldId id="261" r:id="rId10"/>
    <p:sldId id="295" r:id="rId11"/>
    <p:sldId id="296" r:id="rId12"/>
    <p:sldId id="263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9" r:id="rId25"/>
    <p:sldId id="310" r:id="rId26"/>
    <p:sldId id="311" r:id="rId27"/>
    <p:sldId id="312" r:id="rId28"/>
    <p:sldId id="3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27DFD-1EB2-B4D4-1A86-3B7AA19ACC0A}" v="4" dt="2026-04-18T16:20:58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22627DFD-1EB2-B4D4-1A86-3B7AA19ACC0A}"/>
    <pc:docChg chg="delSld modSld">
      <pc:chgData name="Brad Duthie" userId="S::ad78@stir.ac.uk::91f2dfe8-4ab1-472c-bdc2-755eae2f61cc" providerId="AD" clId="Web-{22627DFD-1EB2-B4D4-1A86-3B7AA19ACC0A}" dt="2026-04-18T16:20:58.629" v="3"/>
      <pc:docMkLst>
        <pc:docMk/>
      </pc:docMkLst>
      <pc:sldChg chg="addSp delSp modSp">
        <pc:chgData name="Brad Duthie" userId="S::ad78@stir.ac.uk::91f2dfe8-4ab1-472c-bdc2-755eae2f61cc" providerId="AD" clId="Web-{22627DFD-1EB2-B4D4-1A86-3B7AA19ACC0A}" dt="2026-04-18T16:20:31.846" v="2"/>
        <pc:sldMkLst>
          <pc:docMk/>
          <pc:sldMk cId="109857222" sldId="256"/>
        </pc:sldMkLst>
        <pc:spChg chg="mod">
          <ac:chgData name="Brad Duthie" userId="S::ad78@stir.ac.uk::91f2dfe8-4ab1-472c-bdc2-755eae2f61cc" providerId="AD" clId="Web-{22627DFD-1EB2-B4D4-1A86-3B7AA19ACC0A}" dt="2026-04-18T16:20:24.018" v="0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rad Duthie" userId="S::ad78@stir.ac.uk::91f2dfe8-4ab1-472c-bdc2-755eae2f61cc" providerId="AD" clId="Web-{22627DFD-1EB2-B4D4-1A86-3B7AA19ACC0A}" dt="2026-04-18T16:20:27.784" v="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Brad Duthie" userId="S::ad78@stir.ac.uk::91f2dfe8-4ab1-472c-bdc2-755eae2f61cc" providerId="AD" clId="Web-{22627DFD-1EB2-B4D4-1A86-3B7AA19ACC0A}" dt="2026-04-18T16:20:31.846" v="2"/>
          <ac:spMkLst>
            <pc:docMk/>
            <pc:sldMk cId="109857222" sldId="256"/>
            <ac:spMk id="5" creationId="{7475DF08-2A49-D734-55E8-45E35A061D09}"/>
          </ac:spMkLst>
        </pc:spChg>
      </pc:sldChg>
      <pc:sldChg chg="del">
        <pc:chgData name="Brad Duthie" userId="S::ad78@stir.ac.uk::91f2dfe8-4ab1-472c-bdc2-755eae2f61cc" providerId="AD" clId="Web-{22627DFD-1EB2-B4D4-1A86-3B7AA19ACC0A}" dt="2026-04-18T16:20:58.629" v="3"/>
        <pc:sldMkLst>
          <pc:docMk/>
          <pc:sldMk cId="1500810067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U.s.-kilogram-masse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opscience.iop.org/article/10.1088/1681-7575/ab28a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Tape_measure_end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Balance_scale_IMGP975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3-319-60125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rology-journal.org/articles/ijmqe/pdf/2019/01/ijmqe180023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etrology-journal.org/articles/ijmqe/pdf/2019/01/ijmqe18002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3-319-60125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Accuracy-vs-precision-nl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681-7575/ab28a8" TargetMode="External"/><Relationship Id="rId2" Type="http://schemas.openxmlformats.org/officeDocument/2006/relationships/hyperlink" Target="https://doi.org/10.1088/0026-1394/31/6/0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67" y="1122363"/>
            <a:ext cx="10035395" cy="2301337"/>
          </a:xfrm>
        </p:spPr>
        <p:txBody>
          <a:bodyPr/>
          <a:lstStyle/>
          <a:p>
            <a:r>
              <a:rPr lang="en-US">
                <a:cs typeface="Calibri Light"/>
              </a:rPr>
              <a:t>Populations, variables, </a:t>
            </a:r>
            <a:r>
              <a:rPr lang="en-US" dirty="0">
                <a:cs typeface="Calibri Light"/>
              </a:rPr>
              <a:t>units,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3E2F8-240A-4427-808C-783861192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7535-0119-14DF-9322-8CDDD996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Kilogram was </a:t>
            </a:r>
            <a:r>
              <a:rPr lang="en-US" i="1" dirty="0">
                <a:cs typeface="Calibri Light"/>
              </a:rPr>
              <a:t>defined </a:t>
            </a:r>
            <a:r>
              <a:rPr lang="en-US" dirty="0">
                <a:cs typeface="Calibri Light"/>
              </a:rPr>
              <a:t>by a mass of metal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04B72-B8A4-EBD7-4672-301D313A286F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Image: National Inst. of Standards &amp; Technology. 2021. (</a:t>
            </a:r>
            <a:r>
              <a:rPr lang="en-US" sz="2400" dirty="0">
                <a:ea typeface="+mn-lt"/>
                <a:cs typeface="+mn-lt"/>
                <a:hlinkClick r:id="rId2"/>
              </a:rPr>
              <a:t>Public domain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9" name="Picture 8" descr="A steel cylinder is shown enclosed in glass container that is enclosed by another glass container">
            <a:extLst>
              <a:ext uri="{FF2B5EF4-FFF2-40B4-BE49-F238E27FC236}">
                <a16:creationId xmlns:a16="http://schemas.microsoft.com/office/drawing/2014/main" id="{166A66D8-E2BC-9B87-3ABC-7D12E0F0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49" y="946356"/>
            <a:ext cx="7966364" cy="49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1E7F1-CB78-2DE5-EDF0-128993260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37F5-8037-B563-4058-306C7DE0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Kilogram was </a:t>
            </a:r>
            <a:r>
              <a:rPr lang="en-US" i="1" dirty="0">
                <a:cs typeface="Calibri Light"/>
              </a:rPr>
              <a:t>defined </a:t>
            </a:r>
            <a:r>
              <a:rPr lang="en-US" dirty="0">
                <a:cs typeface="Calibri Light"/>
              </a:rPr>
              <a:t>by a mass of metal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45B9-0D8F-F249-AF3E-BA27FBDB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2" y="939456"/>
            <a:ext cx="11402291" cy="340504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n-US" sz="5400" dirty="0" err="1">
                <a:ea typeface="+mn-lt"/>
                <a:cs typeface="+mn-lt"/>
              </a:rPr>
              <a:t>Standardising</a:t>
            </a:r>
            <a:r>
              <a:rPr lang="en-US" sz="5400" dirty="0">
                <a:ea typeface="+mn-lt"/>
                <a:cs typeface="+mn-lt"/>
              </a:rPr>
              <a:t> mass to a physical object problematic</a:t>
            </a:r>
            <a:endParaRPr lang="en-US" dirty="0"/>
          </a:p>
          <a:p>
            <a:r>
              <a:rPr lang="en-US" sz="5400" dirty="0">
                <a:ea typeface="+mn-lt"/>
                <a:cs typeface="+mn-lt"/>
              </a:rPr>
              <a:t>If object changes, so does the unit of mass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>
                <a:ea typeface="+mn-lt"/>
                <a:cs typeface="+mn-lt"/>
              </a:rPr>
              <a:t>Base unit affects all other measurements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Kilogram redefined in 2019</a:t>
            </a:r>
            <a:r>
              <a:rPr lang="en-US" sz="5400" baseline="30000" dirty="0">
                <a:ea typeface="+mn-lt"/>
                <a:cs typeface="+mn-lt"/>
              </a:rPr>
              <a:t>1</a:t>
            </a:r>
            <a:r>
              <a:rPr lang="en-US" sz="5400" dirty="0">
                <a:ea typeface="+mn-lt"/>
                <a:cs typeface="+mn-lt"/>
              </a:rPr>
              <a:t>: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>
                <a:ea typeface="+mn-lt"/>
                <a:cs typeface="+mn-lt"/>
              </a:rPr>
              <a:t>Atomic transition frequency (</a:t>
            </a:r>
            <a:r>
              <a:rPr lang="en-US" sz="5400" i="1" dirty="0" err="1">
                <a:ea typeface="+mn-lt"/>
                <a:cs typeface="+mn-lt"/>
              </a:rPr>
              <a:t>ΔvCs</a:t>
            </a:r>
            <a:r>
              <a:rPr lang="en-US" sz="5400" i="1" dirty="0">
                <a:ea typeface="+mn-lt"/>
                <a:cs typeface="+mn-lt"/>
              </a:rPr>
              <a:t> </a:t>
            </a:r>
            <a:r>
              <a:rPr lang="en-US" sz="5400" dirty="0">
                <a:ea typeface="+mn-lt"/>
                <a:cs typeface="+mn-lt"/>
              </a:rPr>
              <a:t>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>
                <a:ea typeface="+mn-lt"/>
                <a:cs typeface="+mn-lt"/>
              </a:rPr>
              <a:t>Speed of light (</a:t>
            </a:r>
            <a:r>
              <a:rPr lang="en-US" sz="5400" i="1" dirty="0">
                <a:ea typeface="+mn-lt"/>
                <a:cs typeface="+mn-lt"/>
              </a:rPr>
              <a:t>c</a:t>
            </a:r>
            <a:r>
              <a:rPr lang="en-US" sz="5400" dirty="0">
                <a:ea typeface="+mn-lt"/>
                <a:cs typeface="+mn-lt"/>
              </a:rPr>
              <a:t>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>
                <a:ea typeface="+mn-lt"/>
                <a:cs typeface="+mn-lt"/>
              </a:rPr>
              <a:t>Planck constant (</a:t>
            </a:r>
            <a:r>
              <a:rPr lang="en-US" sz="5400" i="1" dirty="0">
                <a:ea typeface="+mn-lt"/>
                <a:cs typeface="+mn-lt"/>
              </a:rPr>
              <a:t>h</a:t>
            </a:r>
            <a:r>
              <a:rPr lang="en-US" sz="5400" dirty="0">
                <a:ea typeface="+mn-lt"/>
                <a:cs typeface="+mn-lt"/>
              </a:rPr>
              <a:t>)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A282C-B813-C90F-D819-660FC611E46B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Stock, M, et al. 2019. </a:t>
            </a:r>
            <a:r>
              <a:rPr lang="en-US" sz="2400" dirty="0" err="1">
                <a:ea typeface="+mn-lt"/>
                <a:cs typeface="+mn-lt"/>
              </a:rPr>
              <a:t>Metrologia</a:t>
            </a:r>
            <a:r>
              <a:rPr lang="en-US" sz="2400" dirty="0">
                <a:ea typeface="+mn-lt"/>
                <a:cs typeface="+mn-lt"/>
              </a:rPr>
              <a:t>, 56:</a:t>
            </a:r>
            <a:r>
              <a:rPr lang="en-US" sz="2400" dirty="0">
                <a:ea typeface="+mn-lt"/>
                <a:cs typeface="+mn-lt"/>
                <a:hlinkClick r:id="rId2"/>
              </a:rPr>
              <a:t>022001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n equation is shown equating 1 kg to (1.4755213 times 10^40) times h times Delta VCs divided by c-squared.">
            <a:extLst>
              <a:ext uri="{FF2B5EF4-FFF2-40B4-BE49-F238E27FC236}">
                <a16:creationId xmlns:a16="http://schemas.microsoft.com/office/drawing/2014/main" id="{8D4F4C9B-7CA4-CA76-7420-39EEAFBF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4197061"/>
            <a:ext cx="8343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5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4FA8-225E-55BE-DB60-1B07399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Base units of SI measurements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AC3046-33CD-8332-B7F7-09DE5A4A6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03468"/>
              </p:ext>
            </p:extLst>
          </p:nvPr>
        </p:nvGraphicFramePr>
        <p:xfrm>
          <a:off x="244414" y="1078301"/>
          <a:ext cx="1157826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781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4258208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3108279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Measured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Name of SI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kilogram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7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8101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Electric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ampere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6606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9481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Amount of a 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3683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Luminous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candela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6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4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31517-9A95-B02A-9808-BE7A519E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8CF-8D1E-42DB-171F-04649DC5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Derived SI measurements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DFC2CF-B0B2-518C-EA53-679095F8A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90373"/>
              </p:ext>
            </p:extLst>
          </p:nvPr>
        </p:nvGraphicFramePr>
        <p:xfrm>
          <a:off x="110836" y="1080654"/>
          <a:ext cx="1196157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54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3172690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93269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  <a:gridCol w="3676561">
                  <a:extLst>
                    <a:ext uri="{9D8B030D-6E8A-4147-A177-3AD203B41FA5}">
                      <a16:colId xmlns:a16="http://schemas.microsoft.com/office/drawing/2014/main" val="406186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Measured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Name of SI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Definition in SI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square </a:t>
                      </a:r>
                      <a:r>
                        <a:rPr lang="en-US" sz="3200" dirty="0" err="1"/>
                        <a:t>metre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</a:t>
                      </a:r>
                      <a:r>
                        <a:rPr lang="en-US" sz="32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cubic </a:t>
                      </a:r>
                      <a:r>
                        <a:rPr lang="en-US" sz="3200" dirty="0" err="1"/>
                        <a:t>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</a:t>
                      </a:r>
                      <a:r>
                        <a:rPr lang="en-US" sz="32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7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 err="1"/>
                        <a:t>metre</a:t>
                      </a:r>
                      <a:r>
                        <a:rPr lang="en-US" sz="3200" dirty="0"/>
                        <a:t>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 s</a:t>
                      </a:r>
                      <a:r>
                        <a:rPr lang="en-US" sz="3200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8101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newton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 kg s</a:t>
                      </a:r>
                      <a:r>
                        <a:rPr lang="en-US" sz="32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6606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i="1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</a:t>
                      </a:r>
                      <a:r>
                        <a:rPr lang="en-US" sz="3200" baseline="30000" dirty="0"/>
                        <a:t>-1</a:t>
                      </a:r>
                      <a:r>
                        <a:rPr lang="en-US" sz="3200" dirty="0"/>
                        <a:t> kg s</a:t>
                      </a:r>
                      <a:r>
                        <a:rPr lang="en-US" sz="32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9481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joule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</a:t>
                      </a:r>
                      <a:r>
                        <a:rPr lang="en-US" sz="3200" baseline="30000" dirty="0"/>
                        <a:t>2</a:t>
                      </a:r>
                      <a:r>
                        <a:rPr lang="en-US" sz="3200" dirty="0"/>
                        <a:t> kg s</a:t>
                      </a:r>
                      <a:r>
                        <a:rPr lang="en-US" sz="32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368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5A856D-D3A4-1B21-9250-72C5BCD4A17B}"/>
              </a:ext>
            </a:extLst>
          </p:cNvPr>
          <p:cNvSpPr txBox="1"/>
          <p:nvPr/>
        </p:nvSpPr>
        <p:spPr>
          <a:xfrm>
            <a:off x="332509" y="5763490"/>
            <a:ext cx="1062643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Derived units of measurement built from base units</a:t>
            </a: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52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09A4-4EF0-48F3-F5B1-505AD548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4DAB-CD9F-CAB5-74E5-AAF50406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Units versus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233E4-879A-A19B-96A5-091D61347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32898"/>
            <a:ext cx="11780806" cy="57273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5400" b="1" dirty="0">
                <a:ea typeface="Calibri"/>
                <a:cs typeface="Calibri"/>
              </a:rPr>
              <a:t> Unit </a:t>
            </a:r>
            <a:r>
              <a:rPr lang="en-US" sz="5400" dirty="0">
                <a:ea typeface="Calibri"/>
                <a:cs typeface="Calibri"/>
              </a:rPr>
              <a:t>defines a magnitude of a quantity</a:t>
            </a:r>
            <a:endParaRPr lang="en-US"/>
          </a:p>
          <a:p>
            <a:pPr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1 kilogram</a:t>
            </a:r>
          </a:p>
          <a:p>
            <a:pPr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1 </a:t>
            </a:r>
            <a:r>
              <a:rPr lang="en-US" sz="5000" err="1">
                <a:ea typeface="Calibri"/>
                <a:cs typeface="Calibri"/>
              </a:rPr>
              <a:t>metre</a:t>
            </a:r>
            <a:endParaRPr lang="en-US" sz="5000">
              <a:ea typeface="Calibri"/>
              <a:cs typeface="Calibri"/>
            </a:endParaRPr>
          </a:p>
          <a:p>
            <a:r>
              <a:rPr lang="en-US" sz="5400" b="1" dirty="0">
                <a:ea typeface="Calibri"/>
                <a:cs typeface="Calibri"/>
              </a:rPr>
              <a:t> Label </a:t>
            </a:r>
            <a:r>
              <a:rPr lang="en-US" sz="5400" dirty="0">
                <a:ea typeface="Calibri"/>
                <a:cs typeface="Calibri"/>
              </a:rPr>
              <a:t>describes the data type</a:t>
            </a:r>
          </a:p>
          <a:p>
            <a:pPr lvl="1" indent="-685800">
              <a:spcBef>
                <a:spcPts val="1000"/>
              </a:spcBef>
              <a:buFont typeface="Arial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soil mass</a:t>
            </a:r>
          </a:p>
          <a:p>
            <a:pPr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flight distance</a:t>
            </a:r>
          </a:p>
          <a:p>
            <a:r>
              <a:rPr lang="en-US" sz="5400" b="1" dirty="0">
                <a:ea typeface="Calibri"/>
                <a:cs typeface="Calibri"/>
              </a:rPr>
              <a:t> Counts </a:t>
            </a:r>
            <a:r>
              <a:rPr lang="en-US" sz="5400" dirty="0">
                <a:ea typeface="Calibri"/>
                <a:cs typeface="Calibri"/>
              </a:rPr>
              <a:t>do not have units</a:t>
            </a:r>
          </a:p>
          <a:p>
            <a:pPr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20 glaciers</a:t>
            </a:r>
          </a:p>
          <a:p>
            <a:pPr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800 seeds</a:t>
            </a:r>
          </a:p>
        </p:txBody>
      </p:sp>
    </p:spTree>
    <p:extLst>
      <p:ext uri="{BB962C8B-B14F-4D97-AF65-F5344CB8AC3E}">
        <p14:creationId xmlns:p14="http://schemas.microsoft.com/office/powerpoint/2010/main" val="403789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CB9F5-C6F9-6392-1C47-470C14D9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2776-3403-17A7-F1FE-D5D7E8AA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B35C-A5AC-ACE8-D258-B58497FE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15" y="938934"/>
            <a:ext cx="11614552" cy="3150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Nothing measured with perfect accuracy</a:t>
            </a:r>
          </a:p>
          <a:p>
            <a:r>
              <a:rPr lang="en-US" sz="5400" dirty="0">
                <a:ea typeface="Calibri"/>
                <a:cs typeface="Calibri"/>
              </a:rPr>
              <a:t>Noise in the measuring environment</a:t>
            </a:r>
          </a:p>
          <a:p>
            <a:r>
              <a:rPr lang="en-US" sz="5400" dirty="0">
                <a:ea typeface="Calibri"/>
                <a:cs typeface="Calibri"/>
              </a:rPr>
              <a:t>Mistakes made in measurement</a:t>
            </a:r>
          </a:p>
          <a:p>
            <a:r>
              <a:rPr lang="en-US" sz="5400" dirty="0">
                <a:ea typeface="Calibri"/>
                <a:cs typeface="Calibri"/>
              </a:rPr>
              <a:t>Limitations of measuring device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Measurement errors accumulate!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39C73-4FF8-1B43-AA27-7764E0B6D82B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Image: Perkins, D. 2015. (</a:t>
            </a:r>
            <a:r>
              <a:rPr lang="en-US" sz="2400" dirty="0">
                <a:ea typeface="+mn-lt"/>
                <a:cs typeface="+mn-lt"/>
                <a:hlinkClick r:id="rId2"/>
              </a:rPr>
              <a:t>Public domain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6" name="Picture 5" descr="Close up of a tape measure.">
            <a:extLst>
              <a:ext uri="{FF2B5EF4-FFF2-40B4-BE49-F238E27FC236}">
                <a16:creationId xmlns:a16="http://schemas.microsoft.com/office/drawing/2014/main" id="{E6E12A0D-9D5E-C58B-7319-A227AE221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91" y="4077696"/>
            <a:ext cx="7924800" cy="19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F8A91-9FB3-741C-7F55-1C8C930D0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6649-9F06-A512-024F-FC4CC8CD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ACC5-3774-8BBC-B4E0-AF3CB5B8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15" y="938934"/>
            <a:ext cx="11669970" cy="64276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Suppose we measured 2 stones separately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1D322-7957-9867-DB6D-EB87CE109F1E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Image: </a:t>
            </a:r>
            <a:r>
              <a:rPr lang="en-US" sz="2400" dirty="0" err="1">
                <a:ea typeface="+mn-lt"/>
                <a:cs typeface="+mn-lt"/>
              </a:rPr>
              <a:t>Nijaki</a:t>
            </a:r>
            <a:r>
              <a:rPr lang="en-US" sz="2400" dirty="0">
                <a:ea typeface="+mn-lt"/>
                <a:cs typeface="+mn-lt"/>
              </a:rPr>
              <a:t>, N. 2011. (</a:t>
            </a:r>
            <a:r>
              <a:rPr lang="en-US" sz="2400" dirty="0">
                <a:ea typeface="+mn-lt"/>
                <a:cs typeface="+mn-lt"/>
                <a:hlinkClick r:id="rId2"/>
              </a:rPr>
              <a:t>Public domain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C923D4-517D-E7B8-8D8E-F8CB1EC4DA73}"/>
              </a:ext>
            </a:extLst>
          </p:cNvPr>
          <p:cNvSpPr txBox="1">
            <a:spLocks/>
          </p:cNvSpPr>
          <p:nvPr/>
        </p:nvSpPr>
        <p:spPr>
          <a:xfrm>
            <a:off x="261015" y="5594061"/>
            <a:ext cx="11669970" cy="642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Each measurement has a ± error</a:t>
            </a:r>
            <a:endParaRPr lang="en-US" dirty="0"/>
          </a:p>
        </p:txBody>
      </p:sp>
      <p:pic>
        <p:nvPicPr>
          <p:cNvPr id="8" name="Picture 7" descr="Close up of an old fashioned scale.">
            <a:extLst>
              <a:ext uri="{FF2B5EF4-FFF2-40B4-BE49-F238E27FC236}">
                <a16:creationId xmlns:a16="http://schemas.microsoft.com/office/drawing/2014/main" id="{B2F44FB0-5E31-EA14-504D-A35E4F3C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42" y="1593271"/>
            <a:ext cx="6654260" cy="36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6361D-0942-890D-1B95-127506B4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317B-B17B-CFD2-96B2-1666384F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CA45-3F6D-3744-E858-A02F1C59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1454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Combined measurement error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Stone 1: 40 ± 1.2 </a:t>
            </a:r>
            <a:r>
              <a:rPr lang="en-US" sz="5400" i="1" dirty="0">
                <a:ea typeface="Calibri"/>
                <a:cs typeface="Calibri"/>
              </a:rPr>
              <a:t>kg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Stone 2: 36 ± 1.1 </a:t>
            </a:r>
            <a:r>
              <a:rPr lang="en-US" sz="5400" i="1" dirty="0">
                <a:ea typeface="Calibri"/>
                <a:cs typeface="Calibri"/>
              </a:rPr>
              <a:t>kg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Combined mass: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40 </a:t>
            </a:r>
            <a:r>
              <a:rPr lang="en-US" sz="5400" i="1" dirty="0">
                <a:ea typeface="Calibri"/>
                <a:cs typeface="Calibri"/>
              </a:rPr>
              <a:t>kg </a:t>
            </a:r>
            <a:r>
              <a:rPr lang="en-US" sz="5400" dirty="0">
                <a:ea typeface="Calibri"/>
                <a:cs typeface="Calibri"/>
              </a:rPr>
              <a:t>+ 36 </a:t>
            </a:r>
            <a:r>
              <a:rPr lang="en-US" sz="5400" i="1" dirty="0">
                <a:ea typeface="Calibri"/>
                <a:cs typeface="Calibri"/>
              </a:rPr>
              <a:t>kg </a:t>
            </a:r>
            <a:r>
              <a:rPr lang="en-US" sz="5400" dirty="0">
                <a:ea typeface="Calibri"/>
                <a:cs typeface="Calibri"/>
              </a:rPr>
              <a:t>= 76 </a:t>
            </a:r>
            <a:r>
              <a:rPr lang="en-US" sz="5400" i="1" dirty="0">
                <a:ea typeface="Calibri"/>
                <a:cs typeface="Calibri"/>
              </a:rPr>
              <a:t>kg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Combined measurement error?</a:t>
            </a:r>
          </a:p>
        </p:txBody>
      </p:sp>
    </p:spTree>
    <p:extLst>
      <p:ext uri="{BB962C8B-B14F-4D97-AF65-F5344CB8AC3E}">
        <p14:creationId xmlns:p14="http://schemas.microsoft.com/office/powerpoint/2010/main" val="230196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32A67-F2B2-4A78-9A55-8BC77E50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178D-132A-EFF9-EF0B-B1B1F850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7F47-C373-8972-A5F8-9AD64F49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7412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Stone example: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5400" i="1" dirty="0">
                <a:ea typeface="Calibri"/>
                <a:cs typeface="Calibri"/>
              </a:rPr>
              <a:t>Combined mass = Mass 1 + Mass 2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More generally:</a:t>
            </a:r>
            <a:endParaRPr lang="en-US" dirty="0"/>
          </a:p>
          <a:p>
            <a:pPr marL="0" indent="0" algn="ctr">
              <a:buNone/>
            </a:pPr>
            <a:r>
              <a:rPr lang="en-US" sz="5400" i="1" dirty="0">
                <a:ea typeface="Calibri"/>
                <a:cs typeface="Calibri"/>
              </a:rPr>
              <a:t>Z = X + Y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With error (E):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5400" dirty="0">
                <a:ea typeface="Calibri"/>
                <a:cs typeface="Calibri"/>
              </a:rPr>
              <a:t>(</a:t>
            </a:r>
            <a:r>
              <a:rPr lang="en-US" sz="5400" i="1" dirty="0">
                <a:ea typeface="Calibri"/>
                <a:cs typeface="Calibri"/>
              </a:rPr>
              <a:t>Z ± E</a:t>
            </a:r>
            <a:r>
              <a:rPr lang="en-US" sz="5400" i="1" baseline="-25000" dirty="0">
                <a:ea typeface="Calibri"/>
                <a:cs typeface="Calibri"/>
              </a:rPr>
              <a:t>Z</a:t>
            </a:r>
            <a:r>
              <a:rPr lang="en-US" sz="5400" dirty="0">
                <a:ea typeface="Calibri"/>
                <a:cs typeface="Calibri"/>
              </a:rPr>
              <a:t>) = (</a:t>
            </a:r>
            <a:r>
              <a:rPr lang="en-US" sz="5400" i="1" dirty="0">
                <a:ea typeface="Calibri"/>
                <a:cs typeface="Calibri"/>
              </a:rPr>
              <a:t>X ± E</a:t>
            </a:r>
            <a:r>
              <a:rPr lang="en-US" sz="5400" i="1" baseline="-25000" dirty="0">
                <a:ea typeface="Calibri"/>
                <a:cs typeface="Calibri"/>
              </a:rPr>
              <a:t>X</a:t>
            </a:r>
            <a:r>
              <a:rPr lang="en-US" sz="5400" dirty="0">
                <a:ea typeface="Calibri"/>
                <a:cs typeface="Calibri"/>
              </a:rPr>
              <a:t>) + (</a:t>
            </a:r>
            <a:r>
              <a:rPr lang="en-US" sz="5400" i="1" dirty="0">
                <a:ea typeface="Calibri"/>
                <a:cs typeface="Calibri"/>
              </a:rPr>
              <a:t>Y ± E</a:t>
            </a:r>
            <a:r>
              <a:rPr lang="en-US" sz="5400" i="1" baseline="-25000" dirty="0">
                <a:ea typeface="Calibri"/>
                <a:cs typeface="Calibri"/>
              </a:rPr>
              <a:t>Y</a:t>
            </a:r>
            <a:r>
              <a:rPr lang="en-US" sz="5400" dirty="0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74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09820-0DDA-F138-E6C6-67CF55AB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F114-4DEB-CAB1-507D-3E8EEEDC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A639-E7D1-DD48-3EE4-499630BD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741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ea typeface="Calibri"/>
                <a:cs typeface="Calibri"/>
              </a:rPr>
              <a:t>(</a:t>
            </a:r>
            <a:r>
              <a:rPr lang="en-US" sz="5400" i="1" dirty="0">
                <a:ea typeface="Calibri"/>
                <a:cs typeface="Calibri"/>
              </a:rPr>
              <a:t>Z ± E</a:t>
            </a:r>
            <a:r>
              <a:rPr lang="en-US" sz="5400" i="1" baseline="-25000" dirty="0">
                <a:ea typeface="Calibri"/>
                <a:cs typeface="Calibri"/>
              </a:rPr>
              <a:t>Z</a:t>
            </a:r>
            <a:r>
              <a:rPr lang="en-US" sz="5400" dirty="0">
                <a:ea typeface="Calibri"/>
                <a:cs typeface="Calibri"/>
              </a:rPr>
              <a:t>) = (</a:t>
            </a:r>
            <a:r>
              <a:rPr lang="en-US" sz="5400" i="1" dirty="0">
                <a:ea typeface="Calibri"/>
                <a:cs typeface="Calibri"/>
              </a:rPr>
              <a:t>X ± E</a:t>
            </a:r>
            <a:r>
              <a:rPr lang="en-US" sz="5400" i="1" baseline="-25000" dirty="0">
                <a:ea typeface="Calibri"/>
                <a:cs typeface="Calibri"/>
              </a:rPr>
              <a:t>X</a:t>
            </a:r>
            <a:r>
              <a:rPr lang="en-US" sz="5400" dirty="0">
                <a:ea typeface="Calibri"/>
                <a:cs typeface="Calibri"/>
              </a:rPr>
              <a:t>) + (</a:t>
            </a:r>
            <a:r>
              <a:rPr lang="en-US" sz="5400" i="1" dirty="0">
                <a:ea typeface="Calibri"/>
                <a:cs typeface="Calibri"/>
              </a:rPr>
              <a:t>Y ± E</a:t>
            </a:r>
            <a:r>
              <a:rPr lang="en-US" sz="5400" i="1" baseline="-25000" dirty="0">
                <a:ea typeface="Calibri"/>
                <a:cs typeface="Calibri"/>
              </a:rPr>
              <a:t>Y</a:t>
            </a:r>
            <a:r>
              <a:rPr lang="en-US" sz="5400" dirty="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If we solve for EZ,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For our two stones,</a:t>
            </a:r>
          </a:p>
        </p:txBody>
      </p:sp>
      <p:pic>
        <p:nvPicPr>
          <p:cNvPr id="4" name="Picture 3" descr="Equation where EZ equals square root of EX-squared plus EY-squared.">
            <a:extLst>
              <a:ext uri="{FF2B5EF4-FFF2-40B4-BE49-F238E27FC236}">
                <a16:creationId xmlns:a16="http://schemas.microsoft.com/office/drawing/2014/main" id="{F28F1AB5-1F47-FB73-C6B5-D2EFD21C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68" y="3218584"/>
            <a:ext cx="4118263" cy="1293668"/>
          </a:xfrm>
          <a:prstGeom prst="rect">
            <a:avLst/>
          </a:prstGeom>
        </p:spPr>
      </p:pic>
      <p:pic>
        <p:nvPicPr>
          <p:cNvPr id="5" name="Picture 4" descr="Equation showing EZ equals square root of 1.2^2 plus 1.1^2 equals 1.63.">
            <a:extLst>
              <a:ext uri="{FF2B5EF4-FFF2-40B4-BE49-F238E27FC236}">
                <a16:creationId xmlns:a16="http://schemas.microsoft.com/office/drawing/2014/main" id="{D954F81C-5515-B136-21FE-D7B3D3FE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64" y="5512378"/>
            <a:ext cx="6726381" cy="11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8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BF09-F320-A838-12AD-39E5650A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BCDC-CF01-0D4F-B499-B1EC9057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Populations and samples</a:t>
            </a:r>
            <a:endParaRPr lang="en-US" dirty="0"/>
          </a:p>
        </p:txBody>
      </p:sp>
      <p:pic>
        <p:nvPicPr>
          <p:cNvPr id="4" name="Picture 3" descr="30+ bird silhouettes in a dotted box called 'population'. Within this, four birds are in a grey box called 'sample'.">
            <a:extLst>
              <a:ext uri="{FF2B5EF4-FFF2-40B4-BE49-F238E27FC236}">
                <a16:creationId xmlns:a16="http://schemas.microsoft.com/office/drawing/2014/main" id="{0914D19B-0D36-1850-79B3-D250BD37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66" y="924072"/>
            <a:ext cx="8132533" cy="57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D6D4-DBE1-6F02-57FB-5FE3674C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B5A1-DFD3-02B1-F980-A97B85D1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AA9B-A2C3-DAED-6536-14D458E9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145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/>
            <a:r>
              <a:rPr lang="en-US" sz="5400" dirty="0">
                <a:ea typeface="Calibri"/>
                <a:cs typeface="Calibri"/>
              </a:rPr>
              <a:t>Morning run: 4.5 ± 0.3 </a:t>
            </a:r>
            <a:r>
              <a:rPr lang="en-US" sz="5400" i="1" dirty="0">
                <a:ea typeface="Calibri"/>
                <a:cs typeface="Calibri"/>
              </a:rPr>
              <a:t>km</a:t>
            </a:r>
            <a:endParaRPr lang="en-US" dirty="0"/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Evening run: 3.8 ± 0.2 </a:t>
            </a:r>
            <a:r>
              <a:rPr lang="en-US" sz="5400" i="1" dirty="0">
                <a:ea typeface="Calibri"/>
                <a:cs typeface="Calibri"/>
              </a:rPr>
              <a:t>km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Combined error (</a:t>
            </a:r>
            <a:r>
              <a:rPr lang="en-US" sz="5400" i="1" dirty="0">
                <a:ea typeface="Calibri"/>
                <a:cs typeface="Calibri"/>
              </a:rPr>
              <a:t>E</a:t>
            </a:r>
            <a:r>
              <a:rPr lang="en-US" sz="5400" i="1" baseline="-25000" dirty="0">
                <a:ea typeface="Calibri"/>
                <a:cs typeface="Calibri"/>
              </a:rPr>
              <a:t>Z</a:t>
            </a:r>
            <a:r>
              <a:rPr lang="en-US" sz="5400" dirty="0">
                <a:ea typeface="Calibri"/>
                <a:cs typeface="Calibri"/>
              </a:rPr>
              <a:t>) for total run length?</a:t>
            </a:r>
          </a:p>
        </p:txBody>
      </p:sp>
      <p:pic>
        <p:nvPicPr>
          <p:cNvPr id="5" name="Picture 4" descr="Equation where EZ equals square root of EX-squared plus EY-squared.">
            <a:extLst>
              <a:ext uri="{FF2B5EF4-FFF2-40B4-BE49-F238E27FC236}">
                <a16:creationId xmlns:a16="http://schemas.microsoft.com/office/drawing/2014/main" id="{346D13C5-3E9E-BE0E-1F3C-24849651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80" y="4040970"/>
            <a:ext cx="6598226" cy="20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9DA0-1812-4C3C-6EBA-57BCBBAB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A9CC-C21E-E316-A3E9-57DAB0D5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8274-BE06-9694-7274-536017A3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42726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ea typeface="Calibri"/>
                <a:cs typeface="Calibri"/>
              </a:rPr>
              <a:t>Z = X × Y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Combining errors different for multiplication</a:t>
            </a:r>
            <a:endParaRPr lang="en-US" dirty="0"/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If we isolate </a:t>
            </a:r>
            <a:r>
              <a:rPr lang="en-US" sz="5400" i="1" dirty="0">
                <a:ea typeface="Calibri"/>
                <a:cs typeface="Calibri"/>
              </a:rPr>
              <a:t>E</a:t>
            </a:r>
            <a:r>
              <a:rPr lang="en-US" sz="5400" i="1" baseline="-25000" dirty="0">
                <a:ea typeface="Calibri"/>
                <a:cs typeface="Calibri"/>
              </a:rPr>
              <a:t>Z</a:t>
            </a:r>
            <a:r>
              <a:rPr lang="en-US" sz="5400" i="1" dirty="0">
                <a:ea typeface="Calibri"/>
                <a:cs typeface="Calibri"/>
              </a:rPr>
              <a:t>,</a:t>
            </a:r>
            <a:endParaRPr lang="en-US" i="1" dirty="0"/>
          </a:p>
        </p:txBody>
      </p:sp>
      <p:pic>
        <p:nvPicPr>
          <p:cNvPr id="6" name="Picture 5" descr="Equation that Z plus or minus EZ equals (X plus or minus EX) times (Y plus or minus EY)">
            <a:extLst>
              <a:ext uri="{FF2B5EF4-FFF2-40B4-BE49-F238E27FC236}">
                <a16:creationId xmlns:a16="http://schemas.microsoft.com/office/drawing/2014/main" id="{56E1EA02-3125-E000-ABCE-246185EE0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89" y="3105584"/>
            <a:ext cx="7032913" cy="1104034"/>
          </a:xfrm>
          <a:prstGeom prst="rect">
            <a:avLst/>
          </a:prstGeom>
        </p:spPr>
      </p:pic>
      <p:pic>
        <p:nvPicPr>
          <p:cNvPr id="7" name="Picture 6" descr="Equation showing EZ equals Z times the square root of (EX/X) squared, plus (EY/Y) squared.">
            <a:extLst>
              <a:ext uri="{FF2B5EF4-FFF2-40B4-BE49-F238E27FC236}">
                <a16:creationId xmlns:a16="http://schemas.microsoft.com/office/drawing/2014/main" id="{D773EB05-F2EB-3C04-AF24-4EDA897C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68" y="4849525"/>
            <a:ext cx="6470938" cy="20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869C-3993-A840-45CA-EF3463E9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57D-53F2-C870-9920-E8BAC40E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pic>
        <p:nvPicPr>
          <p:cNvPr id="8" name="Picture 7" descr="A green plot is shown with a length of 432.0 plus or minus 12.3 cm, and a width of 162.4 plus or minus 5.6 cm.">
            <a:extLst>
              <a:ext uri="{FF2B5EF4-FFF2-40B4-BE49-F238E27FC236}">
                <a16:creationId xmlns:a16="http://schemas.microsoft.com/office/drawing/2014/main" id="{E30A914B-C30A-B154-EB84-79B64E90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21" y="1046884"/>
            <a:ext cx="8830540" cy="58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4C422-18D5-4804-8D44-88073FA2F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5E1C-EF6E-4A79-13AE-DCFF6698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Calculating uncertainty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882A-DE96-5D8F-6B26-E97F38F0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24" y="3030970"/>
            <a:ext cx="4243934" cy="3649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/>
            <a:r>
              <a:rPr lang="en-US" sz="5400" dirty="0">
                <a:ea typeface="Calibri"/>
                <a:cs typeface="Calibri"/>
              </a:rPr>
              <a:t>X = 432</a:t>
            </a:r>
            <a:endParaRPr lang="en-US"/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Y = 162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E</a:t>
            </a:r>
            <a:r>
              <a:rPr lang="en-US" sz="5400" baseline="-25000" dirty="0">
                <a:ea typeface="Calibri"/>
                <a:cs typeface="Calibri"/>
              </a:rPr>
              <a:t>X</a:t>
            </a:r>
            <a:r>
              <a:rPr lang="en-US" sz="5400" dirty="0">
                <a:ea typeface="Calibri"/>
                <a:cs typeface="Calibri"/>
              </a:rPr>
              <a:t> = 12.3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E</a:t>
            </a:r>
            <a:r>
              <a:rPr lang="en-US" sz="5400" baseline="-25000" dirty="0">
                <a:ea typeface="Calibri"/>
                <a:cs typeface="Calibri"/>
              </a:rPr>
              <a:t>Y</a:t>
            </a:r>
            <a:r>
              <a:rPr lang="en-US" sz="5400" dirty="0">
                <a:ea typeface="Calibri"/>
                <a:cs typeface="Calibri"/>
              </a:rPr>
              <a:t> = 5.6</a:t>
            </a:r>
          </a:p>
        </p:txBody>
      </p:sp>
      <p:pic>
        <p:nvPicPr>
          <p:cNvPr id="7" name="Picture 6" descr="Equation showing EZ equals Z times the square root of (EX/X) squared, plus (EY/Y) squared.">
            <a:extLst>
              <a:ext uri="{FF2B5EF4-FFF2-40B4-BE49-F238E27FC236}">
                <a16:creationId xmlns:a16="http://schemas.microsoft.com/office/drawing/2014/main" id="{04196F2E-BAE2-2D95-2C5F-FF8DFBE5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23" y="1219634"/>
            <a:ext cx="7094392" cy="22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7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0943-1038-D640-EEF2-96C7AF107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6EFB-E3F8-6157-C3DE-58FA4E0C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Measurement uncertainty propagation</a:t>
            </a:r>
            <a:endParaRPr lang="en-US" dirty="0"/>
          </a:p>
        </p:txBody>
      </p:sp>
      <p:pic>
        <p:nvPicPr>
          <p:cNvPr id="3" name="Picture 2" descr="A green plot is shown with a length of 621.0 plus or minus 24.4 cm, and a width of 566.1 plus or minus 22.1 cm.">
            <a:extLst>
              <a:ext uri="{FF2B5EF4-FFF2-40B4-BE49-F238E27FC236}">
                <a16:creationId xmlns:a16="http://schemas.microsoft.com/office/drawing/2014/main" id="{5DC95DF7-868D-5D40-3C24-389A9146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39" y="937780"/>
            <a:ext cx="7015595" cy="57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9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A1DEA-B129-3148-CC6C-5E31BAD3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AB0F-FE9F-887E-E4F4-92A4E211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Calculating uncertainty</a:t>
            </a:r>
            <a:endParaRPr lang="en-US" dirty="0"/>
          </a:p>
        </p:txBody>
      </p:sp>
      <p:pic>
        <p:nvPicPr>
          <p:cNvPr id="7" name="Picture 6" descr="Equation showing EZ equals Z times the square root of (EX/X) squared, plus (EY/Y) squared.">
            <a:extLst>
              <a:ext uri="{FF2B5EF4-FFF2-40B4-BE49-F238E27FC236}">
                <a16:creationId xmlns:a16="http://schemas.microsoft.com/office/drawing/2014/main" id="{E6DF5557-D60E-DBEE-BEA3-540B3C30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23" y="1219634"/>
            <a:ext cx="7094392" cy="22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2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4BA71-0989-CE55-17FB-73B8F5A7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1B4E-6B62-9FCC-C5A7-3BCA6507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Working with </a:t>
            </a:r>
            <a:r>
              <a:rPr lang="en-US" dirty="0" err="1">
                <a:cs typeface="Calibri Light"/>
              </a:rPr>
              <a:t>jamovi</a:t>
            </a:r>
            <a:endParaRPr lang="en-US" dirty="0" err="1"/>
          </a:p>
        </p:txBody>
      </p:sp>
      <p:pic>
        <p:nvPicPr>
          <p:cNvPr id="3" name="Picture 2" descr="Screenshot of the full interface of jamovi with some data loaded">
            <a:extLst>
              <a:ext uri="{FF2B5EF4-FFF2-40B4-BE49-F238E27FC236}">
                <a16:creationId xmlns:a16="http://schemas.microsoft.com/office/drawing/2014/main" id="{E854F6A4-1A72-9774-9163-2D742F7E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947305"/>
            <a:ext cx="108680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D94E7-73F0-6BBC-3B0E-A3452EAF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1448-891E-31EC-0C07-DED607A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Working with </a:t>
            </a:r>
            <a:r>
              <a:rPr lang="en-US" dirty="0" err="1">
                <a:cs typeface="Calibri Light"/>
              </a:rPr>
              <a:t>jamovi</a:t>
            </a:r>
            <a:endParaRPr lang="en-US" dirty="0" err="1"/>
          </a:p>
        </p:txBody>
      </p:sp>
      <p:pic>
        <p:nvPicPr>
          <p:cNvPr id="4" name="Picture 3" descr="Screenshot of the jamovi descriptives interface showing data summaries">
            <a:extLst>
              <a:ext uri="{FF2B5EF4-FFF2-40B4-BE49-F238E27FC236}">
                <a16:creationId xmlns:a16="http://schemas.microsoft.com/office/drawing/2014/main" id="{2BD5CF33-0E8D-B4A6-929A-E9FB80D1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33018"/>
            <a:ext cx="108394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74D5-EE51-12F5-89AC-46ECC5D6E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6578-4BB3-AAE2-424F-894B13B6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Working with </a:t>
            </a:r>
            <a:r>
              <a:rPr lang="en-US" dirty="0" err="1">
                <a:cs typeface="Calibri Light"/>
              </a:rPr>
              <a:t>jamovi</a:t>
            </a:r>
            <a:endParaRPr lang="en-US" dirty="0" err="1"/>
          </a:p>
        </p:txBody>
      </p:sp>
      <p:pic>
        <p:nvPicPr>
          <p:cNvPr id="3" name="Picture 2" descr="Screenshot of the module options for jamovi">
            <a:extLst>
              <a:ext uri="{FF2B5EF4-FFF2-40B4-BE49-F238E27FC236}">
                <a16:creationId xmlns:a16="http://schemas.microsoft.com/office/drawing/2014/main" id="{5AC70B43-A4C7-95A8-DD8E-DFA0F882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933450"/>
            <a:ext cx="108680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548E0-1B90-456B-E73A-69E0C292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75AE-2443-3373-B47D-6BF6FBEF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Types of variables: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AAE3-E744-FB91-2C55-92F85FE3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685800" indent="-685800"/>
            <a:r>
              <a:rPr lang="en-US" sz="5400" b="1" dirty="0">
                <a:ea typeface="Calibri"/>
                <a:cs typeface="Calibri"/>
              </a:rPr>
              <a:t>Categorical: </a:t>
            </a:r>
            <a:r>
              <a:rPr lang="en-US" sz="5400" dirty="0">
                <a:ea typeface="Calibri"/>
                <a:cs typeface="Calibri"/>
              </a:rPr>
              <a:t>Fixed number of options</a:t>
            </a:r>
            <a:endParaRPr lang="en-US" dirty="0"/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Nominal: No inherent order</a:t>
            </a:r>
            <a:endParaRPr lang="en-US" dirty="0"/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Ordinal: Inherent order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Quantitative:</a:t>
            </a:r>
            <a:r>
              <a:rPr lang="en-US" sz="5400" dirty="0">
                <a:ea typeface="Calibri"/>
                <a:cs typeface="Calibri"/>
              </a:rPr>
              <a:t> Numbers are meaningful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Discrete: Limited number of values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Continuous: Any real number</a:t>
            </a: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All of these measurements have uncertainty</a:t>
            </a:r>
          </a:p>
        </p:txBody>
      </p:sp>
    </p:spTree>
    <p:extLst>
      <p:ext uri="{BB962C8B-B14F-4D97-AF65-F5344CB8AC3E}">
        <p14:creationId xmlns:p14="http://schemas.microsoft.com/office/powerpoint/2010/main" val="2529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3EF15-A206-6BAF-C507-A21E8684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380C-70B6-CE74-C7A0-1C6775C6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Metrology: The science of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CE9E-79AB-55EA-FEF0-E68C4A5E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1454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Metrology focuses on measurement accuracy, precision, and units</a:t>
            </a:r>
            <a:r>
              <a:rPr lang="en-US" sz="5400" baseline="30000" dirty="0">
                <a:ea typeface="Calibri"/>
                <a:cs typeface="Calibri"/>
              </a:rPr>
              <a:t>1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Measurement</a:t>
            </a:r>
            <a:r>
              <a:rPr lang="en-US" sz="5400" dirty="0">
                <a:ea typeface="Calibri"/>
                <a:cs typeface="Calibri"/>
              </a:rPr>
              <a:t>: Determination of the </a:t>
            </a:r>
            <a:r>
              <a:rPr lang="en-US" sz="5400">
                <a:ea typeface="Calibri"/>
                <a:cs typeface="Calibri"/>
              </a:rPr>
              <a:t>properties of a unit of observation</a:t>
            </a:r>
            <a:endParaRPr lang="en-US" sz="5400" dirty="0">
              <a:ea typeface="Calibri"/>
              <a:cs typeface="Calibri"/>
            </a:endParaRP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Measurand</a:t>
            </a:r>
            <a:r>
              <a:rPr lang="en-US" sz="5400" dirty="0">
                <a:ea typeface="Calibri"/>
                <a:cs typeface="Calibri"/>
              </a:rPr>
              <a:t>: The unknown true value of </a:t>
            </a:r>
            <a:r>
              <a:rPr lang="en-US" sz="5400">
                <a:ea typeface="Calibri"/>
                <a:cs typeface="Calibri"/>
              </a:rPr>
              <a:t>what want to measure</a:t>
            </a:r>
            <a:endParaRPr lang="en-US" sz="5400" dirty="0">
              <a:ea typeface="Calibri"/>
              <a:cs typeface="Calibri"/>
            </a:endParaRP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Measurement error</a:t>
            </a:r>
            <a:r>
              <a:rPr lang="en-US" sz="5400" dirty="0">
                <a:ea typeface="Calibri"/>
                <a:cs typeface="Calibri"/>
              </a:rPr>
              <a:t>: Difference between the </a:t>
            </a:r>
            <a:r>
              <a:rPr lang="en-US" sz="5400">
                <a:ea typeface="Calibri"/>
                <a:cs typeface="Calibri"/>
              </a:rPr>
              <a:t>measurement and the measurand</a:t>
            </a:r>
            <a:endParaRPr lang="en-US" sz="54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F355D-BA0A-E11F-57EE-5DA3E8E45A0A}"/>
              </a:ext>
            </a:extLst>
          </p:cNvPr>
          <p:cNvSpPr txBox="1"/>
          <p:nvPr/>
        </p:nvSpPr>
        <p:spPr>
          <a:xfrm>
            <a:off x="306912" y="5993667"/>
            <a:ext cx="115708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Rabinovich, SG. 2013. Evaluating Measurement Accuracy: A Practical Approach. Springer Science &amp; Business Media. </a:t>
            </a:r>
            <a:r>
              <a:rPr lang="en-US" sz="2400" dirty="0">
                <a:ea typeface="+mn-lt"/>
                <a:cs typeface="+mn-lt"/>
                <a:hlinkClick r:id="rId2"/>
              </a:rPr>
              <a:t>10.1007/978-3-319-60125-0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53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0820-A453-C4EA-AA4F-77166EBB7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FEBA-13A2-A22A-A658-6F55FDDA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Metrology: The science of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D893-BBDD-E12C-14C5-C52437CDE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119043"/>
            <a:ext cx="11780806" cy="51454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Metrology originally for economic activities</a:t>
            </a:r>
            <a:r>
              <a:rPr lang="en-US" sz="5400" baseline="30000" dirty="0">
                <a:ea typeface="Calibri"/>
                <a:cs typeface="Calibri"/>
              </a:rPr>
              <a:t>1</a:t>
            </a:r>
            <a:endParaRPr lang="en-US" baseline="30000" dirty="0">
              <a:ea typeface="Calibri"/>
              <a:cs typeface="Calibri"/>
            </a:endParaRP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Need </a:t>
            </a:r>
            <a:r>
              <a:rPr lang="en-US" sz="5400" dirty="0" err="1">
                <a:ea typeface="Calibri"/>
                <a:cs typeface="Calibri"/>
              </a:rPr>
              <a:t>standardised</a:t>
            </a:r>
            <a:r>
              <a:rPr lang="en-US" sz="5400" dirty="0">
                <a:ea typeface="Calibri"/>
                <a:cs typeface="Calibri"/>
              </a:rPr>
              <a:t> measurements for trade</a:t>
            </a:r>
          </a:p>
          <a:p>
            <a:pPr marL="685800" indent="-685800"/>
            <a:r>
              <a:rPr lang="en-US" sz="5400" err="1">
                <a:ea typeface="Calibri"/>
                <a:cs typeface="Calibri"/>
              </a:rPr>
              <a:t>Standardised</a:t>
            </a:r>
            <a:r>
              <a:rPr lang="en-US" sz="5400" dirty="0">
                <a:ea typeface="Calibri"/>
                <a:cs typeface="Calibri"/>
              </a:rPr>
              <a:t> to a measurement </a:t>
            </a:r>
            <a:r>
              <a:rPr lang="en-US" sz="5400" b="1" dirty="0">
                <a:ea typeface="Calibri"/>
                <a:cs typeface="Calibri"/>
              </a:rPr>
              <a:t>unit</a:t>
            </a:r>
            <a:r>
              <a:rPr lang="en-US" sz="5400" dirty="0">
                <a:ea typeface="Calibri"/>
                <a:cs typeface="Calibri"/>
              </a:rPr>
              <a:t>: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Unit of length (e.g., cm)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Unit of mass (e.g., mg)</a:t>
            </a:r>
          </a:p>
          <a:p>
            <a:pPr marL="1143000" lvl="1" indent="-685800">
              <a:buFont typeface="Courier New" panose="020B0604020202020204" pitchFamily="34" charset="0"/>
              <a:buChar char="o"/>
            </a:pPr>
            <a:r>
              <a:rPr lang="en-US" sz="5000" dirty="0">
                <a:ea typeface="Calibri"/>
                <a:cs typeface="Calibri"/>
              </a:rPr>
              <a:t>Unit of time (e.g., seconds)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The 'unit' defines what is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B4126-30BE-89F7-2BED-857BA397F887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Fanton, JP. 2019. International Journal of Metrology and Quality Engineering. </a:t>
            </a:r>
            <a:r>
              <a:rPr lang="en-US" sz="2400" dirty="0">
                <a:ea typeface="+mn-lt"/>
                <a:cs typeface="+mn-lt"/>
                <a:hlinkClick r:id="rId2"/>
              </a:rPr>
              <a:t>10:5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84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A596-AF87-6595-BC2F-CC774DEC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5A94-1819-9711-D387-819939F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Metrology: The science of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42B2-6ACC-2DBF-D03A-6B1A55AE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938934"/>
            <a:ext cx="11780806" cy="9337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Measuring wing length in </a:t>
            </a:r>
            <a:r>
              <a:rPr lang="en-US" sz="5400" dirty="0" err="1">
                <a:ea typeface="Calibri"/>
                <a:cs typeface="Calibri"/>
              </a:rPr>
              <a:t>centimetres</a:t>
            </a:r>
            <a:r>
              <a:rPr lang="en-US" sz="5400" dirty="0">
                <a:ea typeface="Calibri"/>
                <a:cs typeface="Calibri"/>
              </a:rPr>
              <a:t> (cm)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B9C7C-6F74-0EE4-B62C-1C561A2E999D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Fanton, JP. 2019. International Journal of Metrology and Quality Engineering. </a:t>
            </a:r>
            <a:r>
              <a:rPr lang="en-US" sz="2400" dirty="0">
                <a:ea typeface="+mn-lt"/>
                <a:cs typeface="+mn-lt"/>
                <a:hlinkClick r:id="rId2"/>
              </a:rPr>
              <a:t>10:5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286EF0-0484-34A2-695D-7652DB2E689A}"/>
              </a:ext>
            </a:extLst>
          </p:cNvPr>
          <p:cNvSpPr txBox="1">
            <a:spLocks/>
          </p:cNvSpPr>
          <p:nvPr/>
        </p:nvSpPr>
        <p:spPr>
          <a:xfrm>
            <a:off x="205597" y="4748934"/>
            <a:ext cx="11780806" cy="1654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r>
              <a:rPr lang="en-US" sz="5400" dirty="0">
                <a:ea typeface="Calibri"/>
                <a:cs typeface="Calibri"/>
              </a:rPr>
              <a:t>Measure 7.28 </a:t>
            </a:r>
            <a:r>
              <a:rPr lang="en-US" sz="5400" i="1" dirty="0">
                <a:ea typeface="Calibri"/>
                <a:cs typeface="Calibri"/>
              </a:rPr>
              <a:t>units </a:t>
            </a:r>
            <a:r>
              <a:rPr lang="en-US" sz="5400" dirty="0">
                <a:ea typeface="Calibri"/>
                <a:cs typeface="Calibri"/>
              </a:rPr>
              <a:t>of length (cm)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Measurand is the </a:t>
            </a:r>
            <a:r>
              <a:rPr lang="en-US" sz="5400" i="1" dirty="0">
                <a:ea typeface="Calibri"/>
                <a:cs typeface="Calibri"/>
              </a:rPr>
              <a:t>true </a:t>
            </a:r>
            <a:r>
              <a:rPr lang="en-US" sz="5400" dirty="0">
                <a:ea typeface="Calibri"/>
                <a:cs typeface="Calibri"/>
              </a:rPr>
              <a:t>wing length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Repeated measures estimate </a:t>
            </a:r>
            <a:r>
              <a:rPr lang="en-US" sz="5400" i="1" dirty="0">
                <a:ea typeface="Calibri"/>
                <a:cs typeface="Calibri"/>
              </a:rPr>
              <a:t>error</a:t>
            </a:r>
            <a:endParaRPr lang="en-US" sz="5400" dirty="0">
              <a:ea typeface="Calibri"/>
              <a:cs typeface="Calibri"/>
            </a:endParaRPr>
          </a:p>
        </p:txBody>
      </p:sp>
      <p:pic>
        <p:nvPicPr>
          <p:cNvPr id="7" name="Picture 6" descr="Drawing of a bird wing being measured by a ruler.">
            <a:extLst>
              <a:ext uri="{FF2B5EF4-FFF2-40B4-BE49-F238E27FC236}">
                <a16:creationId xmlns:a16="http://schemas.microsoft.com/office/drawing/2014/main" id="{196BA89F-09C2-FDF2-5876-8FE06AE15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95" y="1708871"/>
            <a:ext cx="7256318" cy="30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9A9C-646F-F5AD-FDC6-E5565FDA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7E58-9D3F-E116-22DD-644A32A2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Accuracy and precision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9635-3ADD-DB1E-93D1-051DA38B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938934"/>
            <a:ext cx="11780806" cy="46328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685800" indent="-685800"/>
            <a:r>
              <a:rPr lang="en-US" sz="5400" b="1" dirty="0">
                <a:ea typeface="Calibri"/>
                <a:cs typeface="Calibri"/>
              </a:rPr>
              <a:t>Accuracy </a:t>
            </a:r>
            <a:r>
              <a:rPr lang="en-US" sz="5400" dirty="0">
                <a:ea typeface="Calibri"/>
                <a:cs typeface="Calibri"/>
              </a:rPr>
              <a:t>is how close a measurement is to the true value we want to </a:t>
            </a:r>
            <a:r>
              <a:rPr lang="en-US" sz="5400">
                <a:ea typeface="Calibri"/>
                <a:cs typeface="Calibri"/>
              </a:rPr>
              <a:t>measure.</a:t>
            </a:r>
            <a:r>
              <a:rPr lang="en-US" sz="5400" baseline="30000">
                <a:ea typeface="Calibri"/>
                <a:cs typeface="Calibri"/>
              </a:rPr>
              <a:t>1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Precision </a:t>
            </a:r>
            <a:r>
              <a:rPr lang="en-US" sz="5400" dirty="0">
                <a:ea typeface="Calibri"/>
                <a:cs typeface="Calibri"/>
              </a:rPr>
              <a:t>is how consistent a measurement will be if replicated multiple times.</a:t>
            </a:r>
            <a:r>
              <a:rPr lang="en-US" sz="5400" baseline="30000" dirty="0">
                <a:ea typeface="Calibri"/>
                <a:cs typeface="Calibri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A2A14-567B-1C46-816F-2DAD52E57656}"/>
              </a:ext>
            </a:extLst>
          </p:cNvPr>
          <p:cNvSpPr txBox="1"/>
          <p:nvPr/>
        </p:nvSpPr>
        <p:spPr>
          <a:xfrm>
            <a:off x="306912" y="5287085"/>
            <a:ext cx="1157089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Rabinovich, SG. 2013. Evaluating Measurement Accuracy: A Practical Approach. Springer Science &amp; Business Media. </a:t>
            </a:r>
            <a:r>
              <a:rPr lang="en-US" sz="2400" dirty="0">
                <a:ea typeface="+mn-lt"/>
                <a:cs typeface="+mn-lt"/>
                <a:hlinkClick r:id="rId2"/>
              </a:rPr>
              <a:t>10.1007/978-3-319-60125-0</a:t>
            </a:r>
            <a:endParaRPr lang="en-US" sz="2400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Wardlaw, AC. 1985. Practical Statistics for Experimental Biologists (p. 290). John Wiley &amp; Sons, Chichester, UK.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332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AC32-687C-6A35-3D49-A56538F4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AB3F-A4EE-D4EF-2903-8BB7ABD6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Accuracy and precision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842CE-E928-612D-0126-C0B6F535E576}"/>
              </a:ext>
            </a:extLst>
          </p:cNvPr>
          <p:cNvSpPr txBox="1"/>
          <p:nvPr/>
        </p:nvSpPr>
        <p:spPr>
          <a:xfrm>
            <a:off x="306912" y="6395449"/>
            <a:ext cx="115708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ea typeface="+mn-lt"/>
                <a:cs typeface="+mn-lt"/>
              </a:rPr>
              <a:t>Image: </a:t>
            </a:r>
            <a:r>
              <a:rPr lang="en-US" sz="2400" dirty="0" err="1">
                <a:ea typeface="+mn-lt"/>
                <a:cs typeface="+mn-lt"/>
              </a:rPr>
              <a:t>Willighagen</a:t>
            </a:r>
            <a:r>
              <a:rPr lang="en-US" sz="2400" dirty="0">
                <a:ea typeface="+mn-lt"/>
                <a:cs typeface="+mn-lt"/>
              </a:rPr>
              <a:t>, E. 2014. (</a:t>
            </a:r>
            <a:r>
              <a:rPr lang="en-US" sz="2400" dirty="0">
                <a:ea typeface="+mn-lt"/>
                <a:cs typeface="+mn-lt"/>
                <a:hlinkClick r:id="rId2"/>
              </a:rPr>
              <a:t>Public domain</a:t>
            </a:r>
            <a:r>
              <a:rPr lang="en-US" sz="2400" dirty="0">
                <a:ea typeface="+mn-lt"/>
                <a:cs typeface="+mn-lt"/>
              </a:rPr>
              <a:t>).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A5E8DE-887E-0A68-1900-97890C9727CE}"/>
              </a:ext>
            </a:extLst>
          </p:cNvPr>
          <p:cNvSpPr txBox="1">
            <a:spLocks/>
          </p:cNvSpPr>
          <p:nvPr/>
        </p:nvSpPr>
        <p:spPr>
          <a:xfrm>
            <a:off x="205597" y="3571297"/>
            <a:ext cx="11780806" cy="2831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Measurement can be as follows: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A:</a:t>
            </a:r>
            <a:r>
              <a:rPr lang="en-US" sz="5400" dirty="0">
                <a:ea typeface="Calibri"/>
                <a:cs typeface="Calibri"/>
              </a:rPr>
              <a:t> Accurate and precise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B:</a:t>
            </a:r>
            <a:r>
              <a:rPr lang="en-US" sz="5400" dirty="0">
                <a:ea typeface="Calibri"/>
                <a:cs typeface="Calibri"/>
              </a:rPr>
              <a:t> Accurate but not precise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C:</a:t>
            </a:r>
            <a:r>
              <a:rPr lang="en-US" sz="5400" dirty="0">
                <a:ea typeface="Calibri"/>
                <a:cs typeface="Calibri"/>
              </a:rPr>
              <a:t> Not accurate but precise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D:</a:t>
            </a:r>
            <a:r>
              <a:rPr lang="en-US" sz="5400" dirty="0">
                <a:ea typeface="Calibri"/>
                <a:cs typeface="Calibri"/>
              </a:rPr>
              <a:t> Not accurate nor precise</a:t>
            </a:r>
          </a:p>
        </p:txBody>
      </p:sp>
      <p:pic>
        <p:nvPicPr>
          <p:cNvPr id="9" name="Picture 8" descr="Four targets, A, B, C, and D, are shown side-by-side, wach with five points scatter on top of them. Points in A are close together and near the centre, points in B are far apart but around the center, points in C are close together but away from the centre, and points in D are far apart and away from the centre.">
            <a:extLst>
              <a:ext uri="{FF2B5EF4-FFF2-40B4-BE49-F238E27FC236}">
                <a16:creationId xmlns:a16="http://schemas.microsoft.com/office/drawing/2014/main" id="{1AD539A4-563A-028B-3E1B-85E0D109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223"/>
            <a:ext cx="12192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3705-45D2-D42A-62C5-84F1C2F6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Units of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B71F-C51F-0888-0F11-FDF9892D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5602"/>
            <a:ext cx="11471563" cy="499831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US" sz="5400" dirty="0">
                <a:ea typeface="+mn-lt"/>
                <a:cs typeface="+mn-lt"/>
              </a:rPr>
              <a:t>Units of </a:t>
            </a:r>
            <a:r>
              <a:rPr lang="en-US" sz="5400" i="1" dirty="0">
                <a:ea typeface="+mn-lt"/>
                <a:cs typeface="+mn-lt"/>
              </a:rPr>
              <a:t>measurement </a:t>
            </a:r>
            <a:r>
              <a:rPr lang="en-US" sz="5400" dirty="0">
                <a:ea typeface="+mn-lt"/>
                <a:cs typeface="+mn-lt"/>
              </a:rPr>
              <a:t>different from units of </a:t>
            </a:r>
            <a:r>
              <a:rPr lang="en-US" sz="5400" i="1" dirty="0">
                <a:ea typeface="+mn-lt"/>
                <a:cs typeface="+mn-lt"/>
              </a:rPr>
              <a:t>observation</a:t>
            </a:r>
            <a:endParaRPr lang="en-US" i="1" dirty="0"/>
          </a:p>
          <a:p>
            <a:r>
              <a:rPr lang="en-US" sz="5400" dirty="0">
                <a:ea typeface="+mn-lt"/>
                <a:cs typeface="+mn-lt"/>
              </a:rPr>
              <a:t>Measurement unit is a defined measurement quantity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 err="1">
                <a:ea typeface="+mn-lt"/>
                <a:cs typeface="+mn-lt"/>
              </a:rPr>
              <a:t>Standardised</a:t>
            </a:r>
            <a:r>
              <a:rPr lang="en-US" sz="5400" dirty="0">
                <a:ea typeface="+mn-lt"/>
                <a:cs typeface="+mn-lt"/>
              </a:rPr>
              <a:t> units of measurement ensure accuracy</a:t>
            </a:r>
            <a:r>
              <a:rPr lang="en-US" sz="5400" baseline="30000" dirty="0">
                <a:ea typeface="+mn-lt"/>
                <a:cs typeface="+mn-lt"/>
              </a:rPr>
              <a:t>1</a:t>
            </a:r>
            <a:endParaRPr lang="en-US" baseline="30000">
              <a:ea typeface="Calibri"/>
              <a:cs typeface="Calibri"/>
            </a:endParaRPr>
          </a:p>
          <a:p>
            <a:r>
              <a:rPr lang="en-US" sz="5400" dirty="0">
                <a:ea typeface="+mn-lt"/>
                <a:cs typeface="+mn-lt"/>
              </a:rPr>
              <a:t>Ideally based on fundamental constants of nature</a:t>
            </a:r>
            <a:r>
              <a:rPr lang="en-US" sz="5400" baseline="30000" dirty="0">
                <a:ea typeface="+mn-lt"/>
                <a:cs typeface="+mn-lt"/>
              </a:rPr>
              <a:t>2</a:t>
            </a:r>
            <a:endParaRPr lang="en-US" baseline="30000">
              <a:ea typeface="Calibri"/>
              <a:cs typeface="Calibri"/>
            </a:endParaRPr>
          </a:p>
          <a:p>
            <a:r>
              <a:rPr lang="en-US" sz="5400" dirty="0">
                <a:ea typeface="+mn-lt"/>
                <a:cs typeface="+mn-lt"/>
              </a:rPr>
              <a:t>Measurement units can be base or derived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sz="5400" dirty="0">
                <a:ea typeface="+mn-lt"/>
                <a:cs typeface="+mn-lt"/>
              </a:rPr>
              <a:t>Seven </a:t>
            </a:r>
            <a:r>
              <a:rPr lang="en-US" sz="5400" err="1">
                <a:ea typeface="+mn-lt"/>
                <a:cs typeface="+mn-lt"/>
              </a:rPr>
              <a:t>standardised</a:t>
            </a:r>
            <a:r>
              <a:rPr lang="en-US" sz="5400" dirty="0">
                <a:ea typeface="+mn-lt"/>
                <a:cs typeface="+mn-lt"/>
              </a:rPr>
              <a:t> base units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44AE1-8CC3-ABFB-8988-CE5D968A10B9}"/>
              </a:ext>
            </a:extLst>
          </p:cNvPr>
          <p:cNvSpPr txBox="1"/>
          <p:nvPr/>
        </p:nvSpPr>
        <p:spPr>
          <a:xfrm>
            <a:off x="306912" y="5993667"/>
            <a:ext cx="115708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Quinn, TJ. 1995. </a:t>
            </a:r>
            <a:r>
              <a:rPr lang="en-US" sz="2400" dirty="0" err="1">
                <a:ea typeface="+mn-lt"/>
                <a:cs typeface="+mn-lt"/>
              </a:rPr>
              <a:t>Metrologia</a:t>
            </a:r>
            <a:r>
              <a:rPr lang="en-US" sz="2400" dirty="0">
                <a:ea typeface="+mn-lt"/>
                <a:cs typeface="+mn-lt"/>
              </a:rPr>
              <a:t>, 31:515–527. </a:t>
            </a:r>
            <a:r>
              <a:rPr lang="en-US" sz="2400" dirty="0">
                <a:ea typeface="+mn-lt"/>
                <a:cs typeface="+mn-lt"/>
                <a:hlinkClick r:id="rId2"/>
              </a:rPr>
              <a:t>10.1088/0026-1394/31/6/011</a:t>
            </a:r>
            <a:endParaRPr lang="en-US" sz="2400" dirty="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Stock, M, et al. 2019. </a:t>
            </a:r>
            <a:r>
              <a:rPr lang="en-US" sz="2400" dirty="0" err="1">
                <a:ea typeface="+mn-lt"/>
                <a:cs typeface="+mn-lt"/>
              </a:rPr>
              <a:t>Metrologia</a:t>
            </a:r>
            <a:r>
              <a:rPr lang="en-US" sz="2400" dirty="0">
                <a:ea typeface="+mn-lt"/>
                <a:cs typeface="+mn-lt"/>
              </a:rPr>
              <a:t>, 56:</a:t>
            </a:r>
            <a:r>
              <a:rPr lang="en-US" sz="2400" dirty="0">
                <a:ea typeface="+mn-lt"/>
                <a:cs typeface="+mn-lt"/>
                <a:hlinkClick r:id="rId3"/>
              </a:rPr>
              <a:t>022001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965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Populations, variables, units, uncertainty</vt:lpstr>
      <vt:lpstr>Populations and samples</vt:lpstr>
      <vt:lpstr>Types of variables: definitions</vt:lpstr>
      <vt:lpstr>Metrology: The science of measurement</vt:lpstr>
      <vt:lpstr>Metrology: The science of measurement</vt:lpstr>
      <vt:lpstr>Metrology: The science of measurement</vt:lpstr>
      <vt:lpstr>Accuracy and precision</vt:lpstr>
      <vt:lpstr>Accuracy and precision</vt:lpstr>
      <vt:lpstr>Units of measurement</vt:lpstr>
      <vt:lpstr>Kilogram was defined by a mass of metal</vt:lpstr>
      <vt:lpstr>Kilogram was defined by a mass of metal</vt:lpstr>
      <vt:lpstr>Base units of SI measurements</vt:lpstr>
      <vt:lpstr>Derived SI measurements</vt:lpstr>
      <vt:lpstr>Units versus labels</vt:lpstr>
      <vt:lpstr>Measurement uncertainty propagation</vt:lpstr>
      <vt:lpstr>Measurement uncertainty propagation</vt:lpstr>
      <vt:lpstr>Measurement uncertainty propagation</vt:lpstr>
      <vt:lpstr>Measurement uncertainty propagation</vt:lpstr>
      <vt:lpstr>Measurement uncertainty propagation</vt:lpstr>
      <vt:lpstr>Measurement uncertainty propagation</vt:lpstr>
      <vt:lpstr>Measurement uncertainty propagation</vt:lpstr>
      <vt:lpstr>Measurement uncertainty propagation</vt:lpstr>
      <vt:lpstr>Calculating uncertainty</vt:lpstr>
      <vt:lpstr>Measurement uncertainty propagation</vt:lpstr>
      <vt:lpstr>Calculating uncertainty</vt:lpstr>
      <vt:lpstr>Working with jamovi</vt:lpstr>
      <vt:lpstr>Working with jamovi</vt:lpstr>
      <vt:lpstr>Working with jamovi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818</cp:revision>
  <dcterms:created xsi:type="dcterms:W3CDTF">2023-01-20T14:04:15Z</dcterms:created>
  <dcterms:modified xsi:type="dcterms:W3CDTF">2026-04-18T16:20:58Z</dcterms:modified>
</cp:coreProperties>
</file>