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86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269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290" r:id="rId26"/>
    <p:sldId id="334" r:id="rId27"/>
    <p:sldId id="335" r:id="rId28"/>
    <p:sldId id="336" r:id="rId29"/>
    <p:sldId id="337" r:id="rId30"/>
    <p:sldId id="294" r:id="rId31"/>
    <p:sldId id="291" r:id="rId32"/>
    <p:sldId id="338" r:id="rId33"/>
    <p:sldId id="339" r:id="rId34"/>
    <p:sldId id="292" r:id="rId35"/>
    <p:sldId id="293" r:id="rId36"/>
    <p:sldId id="340" r:id="rId37"/>
    <p:sldId id="341" r:id="rId38"/>
    <p:sldId id="34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902144-4E6E-DCA4-399C-440BB3253DD5}" v="3" dt="2026-04-18T16:32:57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 Duthie" userId="S::ad78@stir.ac.uk::91f2dfe8-4ab1-472c-bdc2-755eae2f61cc" providerId="AD" clId="Web-{E0902144-4E6E-DCA4-399C-440BB3253DD5}"/>
    <pc:docChg chg="modSld">
      <pc:chgData name="Brad Duthie" userId="S::ad78@stir.ac.uk::91f2dfe8-4ab1-472c-bdc2-755eae2f61cc" providerId="AD" clId="Web-{E0902144-4E6E-DCA4-399C-440BB3253DD5}" dt="2026-04-18T16:32:57.273" v="2" actId="20577"/>
      <pc:docMkLst>
        <pc:docMk/>
      </pc:docMkLst>
      <pc:sldChg chg="addSp delSp modSp">
        <pc:chgData name="Brad Duthie" userId="S::ad78@stir.ac.uk::91f2dfe8-4ab1-472c-bdc2-755eae2f61cc" providerId="AD" clId="Web-{E0902144-4E6E-DCA4-399C-440BB3253DD5}" dt="2026-04-18T16:32:43.522" v="1"/>
        <pc:sldMkLst>
          <pc:docMk/>
          <pc:sldMk cId="109857222" sldId="256"/>
        </pc:sldMkLst>
        <pc:spChg chg="mod">
          <ac:chgData name="Brad Duthie" userId="S::ad78@stir.ac.uk::91f2dfe8-4ab1-472c-bdc2-755eae2f61cc" providerId="AD" clId="Web-{E0902144-4E6E-DCA4-399C-440BB3253DD5}" dt="2026-04-18T16:32:40.522" v="0" actId="2057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Brad Duthie" userId="S::ad78@stir.ac.uk::91f2dfe8-4ab1-472c-bdc2-755eae2f61cc" providerId="AD" clId="Web-{E0902144-4E6E-DCA4-399C-440BB3253DD5}" dt="2026-04-18T16:32:43.522" v="1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Brad Duthie" userId="S::ad78@stir.ac.uk::91f2dfe8-4ab1-472c-bdc2-755eae2f61cc" providerId="AD" clId="Web-{E0902144-4E6E-DCA4-399C-440BB3253DD5}" dt="2026-04-18T16:32:43.522" v="1"/>
          <ac:spMkLst>
            <pc:docMk/>
            <pc:sldMk cId="109857222" sldId="256"/>
            <ac:spMk id="5" creationId="{9C1009EF-942A-B27B-AFE1-782452EF4655}"/>
          </ac:spMkLst>
        </pc:spChg>
      </pc:sldChg>
      <pc:sldChg chg="modSp">
        <pc:chgData name="Brad Duthie" userId="S::ad78@stir.ac.uk::91f2dfe8-4ab1-472c-bdc2-755eae2f61cc" providerId="AD" clId="Web-{E0902144-4E6E-DCA4-399C-440BB3253DD5}" dt="2026-04-18T16:32:57.273" v="2" actId="20577"/>
        <pc:sldMkLst>
          <pc:docMk/>
          <pc:sldMk cId="2419414962" sldId="319"/>
        </pc:sldMkLst>
        <pc:spChg chg="mod">
          <ac:chgData name="Brad Duthie" userId="S::ad78@stir.ac.uk::91f2dfe8-4ab1-472c-bdc2-755eae2f61cc" providerId="AD" clId="Web-{E0902144-4E6E-DCA4-399C-440BB3253DD5}" dt="2026-04-18T16:32:57.273" v="2" actId="20577"/>
          <ac:spMkLst>
            <pc:docMk/>
            <pc:sldMk cId="2419414962" sldId="319"/>
            <ac:spMk id="3" creationId="{260A02F6-2179-3F38-A12E-506F0A84B4C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ommons.wikimedia.org/wiki/File:Dice-faces_Seiten_eines_Augenw%C3%BCrfels_(51704426326)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commons.wikimedia.org/wiki/File:R177_HHK_enters_Dunfermline,_05_April_2013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commons.wikimedia.org/wiki/File:BirdMorphometrics_(wing_measurement).jpg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567" y="1122363"/>
            <a:ext cx="10035395" cy="2301337"/>
          </a:xfrm>
        </p:spPr>
        <p:txBody>
          <a:bodyPr/>
          <a:lstStyle/>
          <a:p>
            <a:r>
              <a:rPr lang="en-US">
                <a:cs typeface="Calibri Light"/>
              </a:rPr>
              <a:t>Probability and </a:t>
            </a:r>
            <a:r>
              <a:rPr lang="en-US" dirty="0">
                <a:cs typeface="Calibri Light"/>
              </a:rPr>
              <a:t>Distributions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C1009EF-942A-B27B-AFE1-782452EF4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A33AE-C872-3976-7880-2EE9C3B8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CAD8-11DD-1D95-AB33-FD4ACAD3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Games of chance: Probability is a key component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57D8EB-C9EC-F745-8940-61EF328DF440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</a:t>
            </a:r>
            <a:r>
              <a:rPr lang="en-US" sz="2400" dirty="0" err="1">
                <a:ea typeface="+mn-lt"/>
                <a:cs typeface="+mn-lt"/>
              </a:rPr>
              <a:t>Korsalka</a:t>
            </a:r>
            <a:r>
              <a:rPr lang="en-US" sz="2400" dirty="0">
                <a:ea typeface="+mn-lt"/>
                <a:cs typeface="+mn-lt"/>
              </a:rPr>
              <a:t>, Z. 2021.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4" name="Picture 3" descr="Six dice are shown, each with a different value on its side.">
            <a:extLst>
              <a:ext uri="{FF2B5EF4-FFF2-40B4-BE49-F238E27FC236}">
                <a16:creationId xmlns:a16="http://schemas.microsoft.com/office/drawing/2014/main" id="{58D15398-3DD1-CF90-5BA6-265C32E9D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11" y="1083972"/>
            <a:ext cx="7507310" cy="50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7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85FC3-7BCB-A6B6-F552-A02260963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9800-0529-33EF-466A-A709C3948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Rolling two dice; what can happen?</a:t>
            </a:r>
            <a:endParaRPr lang="en-US"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DD60D7-6C9E-BF28-E9F6-911BA2DF93FA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.">
            <a:extLst>
              <a:ext uri="{FF2B5EF4-FFF2-40B4-BE49-F238E27FC236}">
                <a16:creationId xmlns:a16="http://schemas.microsoft.com/office/drawing/2014/main" id="{2CFBCDD1-4068-0412-0370-5F76778B5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47289"/>
            <a:ext cx="5002063" cy="51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10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E10C-52E7-0E59-9425-7AD31C2C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D59D-7DD4-EEE8-5363-8760DE0AF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two 1s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6D2CE-5327-61CB-4353-1554656B4D3B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combinations of 1 and 1 are highlighted..">
            <a:extLst>
              <a:ext uri="{FF2B5EF4-FFF2-40B4-BE49-F238E27FC236}">
                <a16:creationId xmlns:a16="http://schemas.microsoft.com/office/drawing/2014/main" id="{577441F1-8D51-1009-8EBE-A2133B0F1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3" cy="503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9CDDB-F6C7-E602-510F-2B18C1F963CA}"/>
              </a:ext>
            </a:extLst>
          </p:cNvPr>
          <p:cNvSpPr txBox="1"/>
          <p:nvPr/>
        </p:nvSpPr>
        <p:spPr>
          <a:xfrm>
            <a:off x="6273516" y="1708430"/>
            <a:ext cx="592059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err="1">
                <a:ea typeface="Calibri"/>
                <a:cs typeface="Calibri"/>
              </a:rPr>
              <a:t>Pr</a:t>
            </a:r>
            <a:r>
              <a:rPr lang="en-US" sz="2600" dirty="0">
                <a:ea typeface="Calibri"/>
                <a:cs typeface="Calibri"/>
              </a:rPr>
              <a:t>(Dice</a:t>
            </a:r>
            <a:r>
              <a:rPr lang="en-US" sz="2600" baseline="-25000" dirty="0">
                <a:ea typeface="Calibri"/>
                <a:cs typeface="Calibri"/>
              </a:rPr>
              <a:t>1</a:t>
            </a:r>
            <a:r>
              <a:rPr lang="en-US" sz="2600" dirty="0">
                <a:ea typeface="Calibri"/>
                <a:cs typeface="Calibri"/>
              </a:rPr>
              <a:t> = 1 &amp; Dice</a:t>
            </a:r>
            <a:r>
              <a:rPr lang="en-US" sz="2600" baseline="-25000" dirty="0">
                <a:ea typeface="Calibri"/>
                <a:cs typeface="Calibri"/>
              </a:rPr>
              <a:t>2</a:t>
            </a:r>
            <a:r>
              <a:rPr lang="en-US" sz="2600" dirty="0">
                <a:ea typeface="Calibri"/>
                <a:cs typeface="Calibri"/>
              </a:rPr>
              <a:t> = 1) = 1/36 = 0.0278</a:t>
            </a:r>
          </a:p>
        </p:txBody>
      </p:sp>
    </p:spTree>
    <p:extLst>
      <p:ext uri="{BB962C8B-B14F-4D97-AF65-F5344CB8AC3E}">
        <p14:creationId xmlns:p14="http://schemas.microsoft.com/office/powerpoint/2010/main" val="1551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F7E9-C778-BEA7-9B2D-A351F267E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5C4DE-1671-E77A-D17E-64DCAF6E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at least one 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F7E3D-F5DE-1EC6-FB7B-156E1DCA055C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combinations that include a 4 are highlighted.">
            <a:extLst>
              <a:ext uri="{FF2B5EF4-FFF2-40B4-BE49-F238E27FC236}">
                <a16:creationId xmlns:a16="http://schemas.microsoft.com/office/drawing/2014/main" id="{C2B13295-BDA5-8D3D-C61E-A0995BBD2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2" cy="503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FAEDD-6B0D-D852-CF9B-171F68B72274}"/>
              </a:ext>
            </a:extLst>
          </p:cNvPr>
          <p:cNvSpPr txBox="1"/>
          <p:nvPr/>
        </p:nvSpPr>
        <p:spPr>
          <a:xfrm>
            <a:off x="6273516" y="1708430"/>
            <a:ext cx="592059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ea typeface="Calibri"/>
                <a:cs typeface="Calibri"/>
              </a:rPr>
              <a:t>Pr</a:t>
            </a:r>
            <a:r>
              <a:rPr lang="en-US" sz="4000" dirty="0">
                <a:ea typeface="Calibri"/>
                <a:cs typeface="Calibri"/>
              </a:rPr>
              <a:t>(a </a:t>
            </a:r>
            <a:r>
              <a:rPr lang="en-US" sz="4000" i="1" dirty="0">
                <a:ea typeface="Calibri"/>
                <a:cs typeface="Calibri"/>
              </a:rPr>
              <a:t>four</a:t>
            </a:r>
            <a:r>
              <a:rPr lang="en-US" sz="4000" dirty="0">
                <a:ea typeface="Calibri"/>
                <a:cs typeface="Calibri"/>
              </a:rPr>
              <a:t>) = 11/36 = 0.3056</a:t>
            </a:r>
          </a:p>
        </p:txBody>
      </p:sp>
    </p:spTree>
    <p:extLst>
      <p:ext uri="{BB962C8B-B14F-4D97-AF65-F5344CB8AC3E}">
        <p14:creationId xmlns:p14="http://schemas.microsoft.com/office/powerpoint/2010/main" val="58328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2EB92-9CBB-BA18-C324-864B48D07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092DA-85B6-4728-A46F-ABFFF1B8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</a:t>
            </a:r>
            <a:r>
              <a:rPr lang="en-US" b="1" dirty="0">
                <a:cs typeface="Calibri Light"/>
              </a:rPr>
              <a:t>exactly </a:t>
            </a:r>
            <a:r>
              <a:rPr lang="en-US" dirty="0">
                <a:cs typeface="Calibri Light"/>
              </a:rPr>
              <a:t>one 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FEDF1-8A22-A531-E34A-364468287B35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combinations that include a 4 except 4,4 are highlighted.">
            <a:extLst>
              <a:ext uri="{FF2B5EF4-FFF2-40B4-BE49-F238E27FC236}">
                <a16:creationId xmlns:a16="http://schemas.microsoft.com/office/drawing/2014/main" id="{DE8F7AED-2389-9863-18C1-5CCD16D2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2" cy="5039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FF12A-5A26-EE74-449B-5788CE78FBE5}"/>
              </a:ext>
            </a:extLst>
          </p:cNvPr>
          <p:cNvSpPr txBox="1"/>
          <p:nvPr/>
        </p:nvSpPr>
        <p:spPr>
          <a:xfrm>
            <a:off x="6273516" y="1708430"/>
            <a:ext cx="59205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ea typeface="Calibri"/>
                <a:cs typeface="Calibri"/>
              </a:rPr>
              <a:t>Pr</a:t>
            </a:r>
            <a:r>
              <a:rPr lang="en-US" sz="2800" dirty="0">
                <a:ea typeface="Calibri"/>
                <a:cs typeface="Calibri"/>
              </a:rPr>
              <a:t>(exactly one four) = 10/36 = 0.2778</a:t>
            </a:r>
          </a:p>
        </p:txBody>
      </p:sp>
    </p:spTree>
    <p:extLst>
      <p:ext uri="{BB962C8B-B14F-4D97-AF65-F5344CB8AC3E}">
        <p14:creationId xmlns:p14="http://schemas.microsoft.com/office/powerpoint/2010/main" val="2801508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FF8A-5089-2B95-CF58-FC830982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91E6-EC63-5892-CC45-F6762892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Adding or multiplying probabilities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2D76-82AA-FCA0-AC5D-D85A46AC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Mutually exclusive</a:t>
            </a:r>
            <a:r>
              <a:rPr lang="en-US" sz="5400" dirty="0">
                <a:ea typeface="Calibri"/>
                <a:cs typeface="Calibri"/>
              </a:rPr>
              <a:t>: Events cannot happen simultaneously</a:t>
            </a:r>
            <a:endParaRPr lang="en-US" dirty="0">
              <a:ea typeface="Calibri"/>
              <a:cs typeface="Calibri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Cannot roll 2 values with one dice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You can roll a 1 </a:t>
            </a:r>
            <a:r>
              <a:rPr lang="en-US" sz="5400" b="1" dirty="0">
                <a:ea typeface="Calibri"/>
                <a:cs typeface="Calibri"/>
              </a:rPr>
              <a:t>or</a:t>
            </a:r>
            <a:r>
              <a:rPr lang="en-US" sz="5400" dirty="0">
                <a:ea typeface="Calibri"/>
                <a:cs typeface="Calibri"/>
              </a:rPr>
              <a:t> a 2, not both</a:t>
            </a: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Not mutually exclusive</a:t>
            </a:r>
            <a:r>
              <a:rPr lang="en-US" sz="5400" dirty="0">
                <a:ea typeface="Calibri"/>
                <a:cs typeface="Calibri"/>
              </a:rPr>
              <a:t>: Events can happen simultaneously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Can roll 2 values with two dice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You can roll a 1 </a:t>
            </a:r>
            <a:r>
              <a:rPr lang="en-US" sz="5400" b="1" dirty="0">
                <a:ea typeface="Calibri"/>
                <a:cs typeface="Calibri"/>
              </a:rPr>
              <a:t>and </a:t>
            </a:r>
            <a:r>
              <a:rPr lang="en-US" sz="5400" dirty="0">
                <a:ea typeface="Calibri"/>
                <a:cs typeface="Calibri"/>
              </a:rPr>
              <a:t>another 1</a:t>
            </a:r>
          </a:p>
        </p:txBody>
      </p:sp>
    </p:spTree>
    <p:extLst>
      <p:ext uri="{BB962C8B-B14F-4D97-AF65-F5344CB8AC3E}">
        <p14:creationId xmlns:p14="http://schemas.microsoft.com/office/powerpoint/2010/main" val="2798677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F41F2-398D-FF9F-7A58-5A37D10BD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39058-F879-DC78-0EE4-7DE3BBF7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Adding or multiplying probabilities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F5F42-B3C4-EEFB-838A-AFEB05D4C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Mutually exclusive</a:t>
            </a:r>
            <a:r>
              <a:rPr lang="en-US" sz="5400" dirty="0">
                <a:ea typeface="Calibri"/>
                <a:cs typeface="Calibri"/>
              </a:rPr>
              <a:t>: Events cannot happen simultaneously</a:t>
            </a:r>
            <a:endParaRPr lang="en-US" dirty="0">
              <a:ea typeface="Calibri"/>
              <a:cs typeface="Calibri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Roll a 1 or a 2 with one dice</a:t>
            </a:r>
          </a:p>
          <a:p>
            <a:pPr marL="685800" indent="-685800"/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 </a:t>
            </a:r>
            <a:r>
              <a:rPr lang="en-US" sz="5400" dirty="0">
                <a:ea typeface="Calibri"/>
                <a:cs typeface="Calibri"/>
              </a:rPr>
              <a:t>= 1 or </a:t>
            </a:r>
            <a:r>
              <a:rPr lang="en-US" sz="5400" i="1" dirty="0">
                <a:ea typeface="Calibri"/>
                <a:cs typeface="Calibri"/>
              </a:rPr>
              <a:t>Roll </a:t>
            </a:r>
            <a:r>
              <a:rPr lang="en-US" sz="5400" dirty="0">
                <a:ea typeface="Calibri"/>
                <a:cs typeface="Calibri"/>
              </a:rPr>
              <a:t>= 2)</a:t>
            </a:r>
          </a:p>
          <a:p>
            <a:pPr marL="685800" indent="-685800"/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 </a:t>
            </a:r>
            <a:r>
              <a:rPr lang="en-US" sz="5400" dirty="0">
                <a:ea typeface="Calibri"/>
                <a:cs typeface="Calibri"/>
              </a:rPr>
              <a:t>= 1) +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 </a:t>
            </a:r>
            <a:r>
              <a:rPr lang="en-US" sz="5400" dirty="0">
                <a:ea typeface="Calibri"/>
                <a:cs typeface="Calibri"/>
              </a:rPr>
              <a:t>= 2)</a:t>
            </a: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(one or two) = 1/6 + 1/6 = 2/6 = 0.3333</a:t>
            </a:r>
          </a:p>
        </p:txBody>
      </p:sp>
    </p:spTree>
    <p:extLst>
      <p:ext uri="{BB962C8B-B14F-4D97-AF65-F5344CB8AC3E}">
        <p14:creationId xmlns:p14="http://schemas.microsoft.com/office/powerpoint/2010/main" val="3505389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5BF09-F320-A838-12AD-39E5650A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BCDC-CF01-0D4F-B499-B1EC9057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2168996" cy="908620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Adding or multiplying probabilities</a:t>
            </a:r>
            <a:endParaRPr lang="en-US" dirty="0"/>
          </a:p>
        </p:txBody>
      </p:sp>
      <p:pic>
        <p:nvPicPr>
          <p:cNvPr id="3" name="Picture 2" descr="Six dice faces shown with 1 and 2 highlighted.">
            <a:extLst>
              <a:ext uri="{FF2B5EF4-FFF2-40B4-BE49-F238E27FC236}">
                <a16:creationId xmlns:a16="http://schemas.microsoft.com/office/drawing/2014/main" id="{11461845-AF60-DF1A-C577-168A9625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53" y="1089804"/>
            <a:ext cx="8358996" cy="55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88B9F-1B3D-15F1-EF23-221224621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A61D-2755-9596-316D-CFB8342A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Adding or multiplying probabilities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47962-A98E-0B6B-C2B8-9B226CA6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>
                <a:ea typeface="Calibri"/>
                <a:cs typeface="Calibri"/>
              </a:rPr>
              <a:t>Add probabilities when events are mutually exclusive</a:t>
            </a:r>
            <a:endParaRPr lang="en-US"/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Multiply probabilities when events are </a:t>
            </a:r>
            <a:r>
              <a:rPr lang="en-US" sz="5400" b="1" dirty="0">
                <a:ea typeface="Calibri"/>
                <a:cs typeface="Calibri"/>
              </a:rPr>
              <a:t>not </a:t>
            </a:r>
            <a:r>
              <a:rPr lang="en-US" sz="5400" dirty="0">
                <a:ea typeface="Calibri"/>
                <a:cs typeface="Calibri"/>
              </a:rPr>
              <a:t>mutually exclusive</a:t>
            </a:r>
          </a:p>
        </p:txBody>
      </p:sp>
    </p:spTree>
    <p:extLst>
      <p:ext uri="{BB962C8B-B14F-4D97-AF65-F5344CB8AC3E}">
        <p14:creationId xmlns:p14="http://schemas.microsoft.com/office/powerpoint/2010/main" val="82461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95C65-6A34-C435-8183-22B247C3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1488-2736-2B24-AC18-F5C714D67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Adding or multiplying probabilities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8CE48-96C6-4D99-CF15-F9582953F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Not mutually exclusive</a:t>
            </a:r>
            <a:r>
              <a:rPr lang="en-US" sz="5400" dirty="0">
                <a:ea typeface="Calibri"/>
                <a:cs typeface="Calibri"/>
              </a:rPr>
              <a:t>: Events can happen simultaneously</a:t>
            </a:r>
            <a:endParaRPr lang="en-US" dirty="0">
              <a:ea typeface="Calibri"/>
              <a:cs typeface="Calibri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Can roll 2 values with two dice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You can roll a 1 </a:t>
            </a:r>
            <a:r>
              <a:rPr lang="en-US" sz="5400" b="1" dirty="0">
                <a:ea typeface="Calibri"/>
                <a:cs typeface="Calibri"/>
              </a:rPr>
              <a:t>and</a:t>
            </a:r>
            <a:r>
              <a:rPr lang="en-US" sz="5400" dirty="0">
                <a:ea typeface="Calibri"/>
                <a:cs typeface="Calibri"/>
              </a:rPr>
              <a:t> another 1</a:t>
            </a:r>
          </a:p>
          <a:p>
            <a:pPr marL="685800" indent="-685800"/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</a:t>
            </a:r>
            <a:r>
              <a:rPr lang="en-US" sz="5400" baseline="-25000" dirty="0">
                <a:ea typeface="Calibri"/>
                <a:cs typeface="Calibri"/>
              </a:rPr>
              <a:t>1</a:t>
            </a:r>
            <a:r>
              <a:rPr lang="en-US" sz="5400" dirty="0">
                <a:ea typeface="Calibri"/>
                <a:cs typeface="Calibri"/>
              </a:rPr>
              <a:t> and </a:t>
            </a:r>
            <a:r>
              <a:rPr lang="en-US" sz="5400" i="1" dirty="0">
                <a:ea typeface="Calibri"/>
                <a:cs typeface="Calibri"/>
              </a:rPr>
              <a:t>Roll</a:t>
            </a:r>
            <a:r>
              <a:rPr lang="en-US" sz="5400" baseline="-25000" dirty="0">
                <a:ea typeface="Calibri"/>
                <a:cs typeface="Calibri"/>
              </a:rPr>
              <a:t>2</a:t>
            </a:r>
            <a:r>
              <a:rPr lang="en-US" sz="5400" dirty="0">
                <a:ea typeface="Calibri"/>
                <a:cs typeface="Calibri"/>
              </a:rPr>
              <a:t> = 1)</a:t>
            </a:r>
          </a:p>
          <a:p>
            <a:pPr marL="685800" indent="-685800"/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</a:t>
            </a:r>
            <a:r>
              <a:rPr lang="en-US" sz="5400" baseline="-25000" dirty="0">
                <a:ea typeface="Calibri"/>
                <a:cs typeface="Calibri"/>
              </a:rPr>
              <a:t>1</a:t>
            </a:r>
            <a:r>
              <a:rPr lang="en-US" sz="5400" dirty="0">
                <a:ea typeface="Calibri"/>
                <a:cs typeface="Calibri"/>
              </a:rPr>
              <a:t> = 1) ×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Roll</a:t>
            </a:r>
            <a:r>
              <a:rPr lang="en-US" sz="5400" baseline="-25000" dirty="0">
                <a:ea typeface="Calibri"/>
                <a:cs typeface="Calibri"/>
              </a:rPr>
              <a:t>2</a:t>
            </a:r>
            <a:r>
              <a:rPr lang="en-US" sz="5400" dirty="0">
                <a:ea typeface="Calibri"/>
                <a:cs typeface="Calibri"/>
              </a:rPr>
              <a:t> = 1)</a:t>
            </a:r>
          </a:p>
          <a:p>
            <a:pPr marL="0" indent="0">
              <a:buNone/>
            </a:pPr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</a:t>
            </a:r>
            <a:r>
              <a:rPr lang="en-US" sz="5400" i="1" dirty="0">
                <a:ea typeface="Calibri"/>
                <a:cs typeface="Calibri"/>
              </a:rPr>
              <a:t>one </a:t>
            </a:r>
            <a:r>
              <a:rPr lang="en-US" sz="5400" dirty="0">
                <a:ea typeface="Calibri"/>
                <a:cs typeface="Calibri"/>
              </a:rPr>
              <a:t>and </a:t>
            </a:r>
            <a:r>
              <a:rPr lang="en-US" sz="5400" i="1" dirty="0">
                <a:ea typeface="Calibri"/>
                <a:cs typeface="Calibri"/>
              </a:rPr>
              <a:t>one</a:t>
            </a:r>
            <a:r>
              <a:rPr lang="en-US" sz="5400" dirty="0">
                <a:ea typeface="Calibri"/>
                <a:cs typeface="Calibri"/>
              </a:rPr>
              <a:t>) = 1/6 × 1/6 = 1/36 = 0.0278</a:t>
            </a:r>
          </a:p>
        </p:txBody>
      </p:sp>
    </p:spTree>
    <p:extLst>
      <p:ext uri="{BB962C8B-B14F-4D97-AF65-F5344CB8AC3E}">
        <p14:creationId xmlns:p14="http://schemas.microsoft.com/office/powerpoint/2010/main" val="397017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E2F8-240A-4427-808C-783861192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7535-0119-14DF-9322-8CDDD996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Probability: How likely is something to happen?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04B72-B8A4-EBD7-4672-301D313A286F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Smith, C. 2013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Close up of a double decker bus on the road.">
            <a:extLst>
              <a:ext uri="{FF2B5EF4-FFF2-40B4-BE49-F238E27FC236}">
                <a16:creationId xmlns:a16="http://schemas.microsoft.com/office/drawing/2014/main" id="{73FA61C6-A054-C974-2826-BEE841740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865" y="938577"/>
            <a:ext cx="7469646" cy="49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ED3E8-32B7-031A-D8C3-4C860B296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0C4D9-7B56-5A02-D987-CEB83566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a </a:t>
            </a:r>
            <a:r>
              <a:rPr lang="en-US" b="1" dirty="0">
                <a:cs typeface="Calibri Light"/>
              </a:rPr>
              <a:t>1 and another 1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F1F33-D1B2-B129-7CDC-E152CDCFBFEA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the combination 1, 1 is highlighted">
            <a:extLst>
              <a:ext uri="{FF2B5EF4-FFF2-40B4-BE49-F238E27FC236}">
                <a16:creationId xmlns:a16="http://schemas.microsoft.com/office/drawing/2014/main" id="{9A6F6F3C-3FCD-9989-6030-4BF59959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1" cy="5039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8E600-EF5C-955B-2A94-F5B8910127D4}"/>
              </a:ext>
            </a:extLst>
          </p:cNvPr>
          <p:cNvSpPr txBox="1"/>
          <p:nvPr/>
        </p:nvSpPr>
        <p:spPr>
          <a:xfrm>
            <a:off x="6273516" y="1708430"/>
            <a:ext cx="59205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ea typeface="Calibri"/>
                <a:cs typeface="Calibri"/>
              </a:rPr>
              <a:t>Pr</a:t>
            </a:r>
            <a:r>
              <a:rPr lang="en-US" sz="2400" dirty="0">
                <a:ea typeface="Calibri"/>
                <a:cs typeface="Calibri"/>
              </a:rPr>
              <a:t>(one and one) = 1/6 × 1/6 = 1/36 = 0.0278</a:t>
            </a:r>
          </a:p>
        </p:txBody>
      </p:sp>
    </p:spTree>
    <p:extLst>
      <p:ext uri="{BB962C8B-B14F-4D97-AF65-F5344CB8AC3E}">
        <p14:creationId xmlns:p14="http://schemas.microsoft.com/office/powerpoint/2010/main" val="918042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545B6-16B6-2E4E-0E0F-78DD612E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0BD0-F689-C42F-6594-92040A39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two 1s </a:t>
            </a:r>
            <a:r>
              <a:rPr lang="en-US" b="1" dirty="0">
                <a:cs typeface="Calibri Light"/>
              </a:rPr>
              <a:t>or</a:t>
            </a:r>
            <a:r>
              <a:rPr lang="en-US" dirty="0">
                <a:cs typeface="Calibri Light"/>
              </a:rPr>
              <a:t> two 6s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4D2D5-3308-DC2C-EE9C-DDDCE91DC85D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the combinations 1, 1 and 6, 6 are highlighted">
            <a:extLst>
              <a:ext uri="{FF2B5EF4-FFF2-40B4-BE49-F238E27FC236}">
                <a16:creationId xmlns:a16="http://schemas.microsoft.com/office/drawing/2014/main" id="{221F71EF-B887-6A61-1934-5D9E5BFF8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1" cy="503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738F88-A01F-26F8-1379-49B36C23245E}"/>
              </a:ext>
            </a:extLst>
          </p:cNvPr>
          <p:cNvSpPr txBox="1"/>
          <p:nvPr/>
        </p:nvSpPr>
        <p:spPr>
          <a:xfrm>
            <a:off x="6273516" y="1708430"/>
            <a:ext cx="59205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ea typeface="Calibri"/>
                <a:cs typeface="Calibri"/>
              </a:rPr>
              <a:t>Pr</a:t>
            </a:r>
            <a:r>
              <a:rPr lang="en-US" sz="2000" dirty="0">
                <a:ea typeface="Calibri"/>
                <a:cs typeface="Calibri"/>
              </a:rPr>
              <a:t>(two 1s | two 6s) = 1/36 + 1/36 = 2/36 = 0.0556</a:t>
            </a:r>
          </a:p>
        </p:txBody>
      </p:sp>
    </p:spTree>
    <p:extLst>
      <p:ext uri="{BB962C8B-B14F-4D97-AF65-F5344CB8AC3E}">
        <p14:creationId xmlns:p14="http://schemas.microsoft.com/office/powerpoint/2010/main" val="1030574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20F5-3AD5-B0F8-9D47-2D3688C96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5424E-BC29-FDA8-1EBA-EE68ADD8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Probability of rolling a 1 and a 2</a:t>
            </a:r>
            <a:endParaRPr lang="en-US" dirty="0">
              <a:ea typeface="Calibri Ligh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42EEC-7246-F711-B5CE-9F17102F1584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the combination 1, 2 and 2, 1 are highlighted">
            <a:extLst>
              <a:ext uri="{FF2B5EF4-FFF2-40B4-BE49-F238E27FC236}">
                <a16:creationId xmlns:a16="http://schemas.microsoft.com/office/drawing/2014/main" id="{2EE71142-E135-0BF4-C6B5-2A64C2E6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0" cy="503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C2049-AE75-8DF8-5435-454EF4ADE0B6}"/>
              </a:ext>
            </a:extLst>
          </p:cNvPr>
          <p:cNvSpPr txBox="1"/>
          <p:nvPr/>
        </p:nvSpPr>
        <p:spPr>
          <a:xfrm>
            <a:off x="6273516" y="1708430"/>
            <a:ext cx="59205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ea typeface="Calibri"/>
                <a:cs typeface="Calibri"/>
              </a:rPr>
              <a:t>Pr</a:t>
            </a:r>
            <a:r>
              <a:rPr lang="en-US" sz="1400" dirty="0">
                <a:ea typeface="Calibri"/>
                <a:cs typeface="Calibri"/>
              </a:rPr>
              <a:t>(one &amp; two) = (1/6 × 1/6) + (1/6 × 1/6) = 1/36 + 1/36 = 2/36 = 0.0556</a:t>
            </a:r>
          </a:p>
        </p:txBody>
      </p:sp>
    </p:spTree>
    <p:extLst>
      <p:ext uri="{BB962C8B-B14F-4D97-AF65-F5344CB8AC3E}">
        <p14:creationId xmlns:p14="http://schemas.microsoft.com/office/powerpoint/2010/main" val="1143558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8A62-AB27-A4BB-D277-2A8300A3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09C8-1D1C-B5DD-18D0-7BF8794B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Sum of rolls; what's the distribution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2535D-1040-97A8-2AAE-E4EE63F1E7A4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All dice images are public domain</a:t>
            </a:r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3" name="Picture 2" descr="Lattice of all possible combinations of rolling two six sided dice; sums of the combinations are shown">
            <a:extLst>
              <a:ext uri="{FF2B5EF4-FFF2-40B4-BE49-F238E27FC236}">
                <a16:creationId xmlns:a16="http://schemas.microsoft.com/office/drawing/2014/main" id="{CB76ACAC-B640-E004-3A86-EF6C8423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80" y="980936"/>
            <a:ext cx="5002060" cy="50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0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33DC6-2E2B-A7F1-0359-25A6BBA52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58E8-6CDD-1ACB-D4B8-81CEDA561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-5041"/>
            <a:ext cx="12189853" cy="95519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Sum of rolls; what's the distribution</a:t>
            </a:r>
            <a:endParaRPr lang="en-US" dirty="0"/>
          </a:p>
        </p:txBody>
      </p:sp>
      <p:pic>
        <p:nvPicPr>
          <p:cNvPr id="4" name="Picture 3" descr="Barplot showing probability associated with the sum of two rolled dice.">
            <a:extLst>
              <a:ext uri="{FF2B5EF4-FFF2-40B4-BE49-F238E27FC236}">
                <a16:creationId xmlns:a16="http://schemas.microsoft.com/office/drawing/2014/main" id="{6FF8BC27-68B0-9095-3AD9-70EE6ED99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08" y="948905"/>
            <a:ext cx="8479175" cy="59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5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EF15-A206-6BAF-C507-A21E8684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380C-70B6-CE74-C7A0-1C6775C6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Sampling with and without replacement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CCE9E-79AB-55EA-FEF0-E68C4A5E3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119043"/>
            <a:ext cx="11780806" cy="51454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b="1" dirty="0">
                <a:ea typeface="Calibri"/>
                <a:cs typeface="Calibri"/>
              </a:rPr>
              <a:t>With replacement</a:t>
            </a:r>
            <a:r>
              <a:rPr lang="en-US" sz="5400" dirty="0">
                <a:ea typeface="Calibri"/>
                <a:cs typeface="Calibri"/>
              </a:rPr>
              <a:t>: Whatever is sampled gets put back before sampling again</a:t>
            </a:r>
            <a:endParaRPr lang="en-US"/>
          </a:p>
          <a:p>
            <a:pPr marL="685800" indent="-685800"/>
            <a:r>
              <a:rPr lang="en-US" sz="5400" b="1" dirty="0">
                <a:ea typeface="Calibri"/>
                <a:cs typeface="Calibri"/>
              </a:rPr>
              <a:t>Without replacement</a:t>
            </a:r>
            <a:r>
              <a:rPr lang="en-US" sz="5400" dirty="0">
                <a:ea typeface="Calibri"/>
                <a:cs typeface="Calibri"/>
              </a:rPr>
              <a:t>: Whatever is sampled doesn’t get put back before sampling</a:t>
            </a:r>
          </a:p>
        </p:txBody>
      </p:sp>
    </p:spTree>
    <p:extLst>
      <p:ext uri="{BB962C8B-B14F-4D97-AF65-F5344CB8AC3E}">
        <p14:creationId xmlns:p14="http://schemas.microsoft.com/office/powerpoint/2010/main" val="3396530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A7E0C-0964-ED0C-5682-F165AEE4E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A833-B0E6-04EB-4164-91B2A31A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Sampling with and without replacement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11FC-E5FE-94F9-5576-51601F49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5159081"/>
            <a:ext cx="11780806" cy="1694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Pick two cards: Probability you sample 2 aces with versus without replacement?</a:t>
            </a:r>
          </a:p>
        </p:txBody>
      </p:sp>
      <p:pic>
        <p:nvPicPr>
          <p:cNvPr id="4" name="Picture 3" descr="Deck of playing cards is shown 5 to ace in hearts, followed by 5 to ace in spades (10 cards in total).">
            <a:extLst>
              <a:ext uri="{FF2B5EF4-FFF2-40B4-BE49-F238E27FC236}">
                <a16:creationId xmlns:a16="http://schemas.microsoft.com/office/drawing/2014/main" id="{27378E30-7EDF-EB7F-3BB1-5D4E0A7E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04" y="934528"/>
            <a:ext cx="6914204" cy="40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78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5B34-F24A-D1A7-B60C-327C4519A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EFB28-AD30-F56C-714F-15E2A871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Sampling with and without replacement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1C024-94AB-311D-30C4-BD54457E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119043"/>
            <a:ext cx="11780806" cy="51454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>
                <a:ea typeface="Calibri"/>
                <a:cs typeface="Calibri"/>
              </a:rPr>
              <a:t>With replacement</a:t>
            </a:r>
            <a:r>
              <a:rPr lang="en-US" sz="5400">
                <a:ea typeface="Calibri"/>
                <a:cs typeface="Calibri"/>
              </a:rPr>
              <a:t>: 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>
                <a:ea typeface="Calibri"/>
                <a:cs typeface="Calibri"/>
              </a:rPr>
              <a:t>2/10 × 2/10 = 0.04</a:t>
            </a: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b="1">
                <a:ea typeface="Calibri"/>
                <a:cs typeface="Calibri"/>
              </a:rPr>
              <a:t>Without replacement</a:t>
            </a:r>
            <a:r>
              <a:rPr lang="en-US" sz="5400">
                <a:ea typeface="Calibri"/>
                <a:cs typeface="Calibri"/>
              </a:rPr>
              <a:t>: </a:t>
            </a: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2/10 × 1/9 = 0.0222</a:t>
            </a:r>
          </a:p>
        </p:txBody>
      </p:sp>
    </p:spTree>
    <p:extLst>
      <p:ext uri="{BB962C8B-B14F-4D97-AF65-F5344CB8AC3E}">
        <p14:creationId xmlns:p14="http://schemas.microsoft.com/office/powerpoint/2010/main" val="117705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96A72-2BEC-FD4D-CB6E-59767B9EA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201B-13B4-EDDC-B494-90F45AC5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Binomial distribution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09B69-9BD0-2EAD-79F4-E8453AC6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119043"/>
            <a:ext cx="11780806" cy="51454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Event is an individual </a:t>
            </a:r>
            <a:r>
              <a:rPr lang="en-US" sz="5400" b="1" dirty="0">
                <a:ea typeface="Calibri"/>
                <a:cs typeface="Calibri"/>
              </a:rPr>
              <a:t>trial</a:t>
            </a:r>
          </a:p>
          <a:p>
            <a:pPr marL="685800" indent="-685800"/>
            <a:r>
              <a:rPr lang="en-US" sz="5400">
                <a:ea typeface="Calibri"/>
                <a:cs typeface="Calibri"/>
              </a:rPr>
              <a:t>Successful: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>
                <a:ea typeface="Calibri"/>
                <a:cs typeface="Calibri"/>
              </a:rPr>
              <a:t>(X)</a:t>
            </a:r>
          </a:p>
          <a:p>
            <a:pPr marL="685800" indent="-685800"/>
            <a:r>
              <a:rPr lang="en-US" sz="5400">
                <a:ea typeface="Calibri"/>
                <a:cs typeface="Calibri"/>
              </a:rPr>
              <a:t>Unsuccessful: 1 –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>
                <a:ea typeface="Calibri"/>
                <a:cs typeface="Calibri"/>
              </a:rPr>
              <a:t>(X)</a:t>
            </a:r>
          </a:p>
          <a:p>
            <a:pPr marL="0" indent="0">
              <a:buNone/>
            </a:pPr>
            <a:r>
              <a:rPr lang="en-US" sz="5400">
                <a:ea typeface="Calibri"/>
                <a:cs typeface="Calibri"/>
              </a:rPr>
              <a:t>Successes over N trials</a:t>
            </a:r>
          </a:p>
          <a:p>
            <a:pPr marL="685800" indent="-685800"/>
            <a:r>
              <a:rPr lang="en-US" sz="5400">
                <a:ea typeface="Calibri"/>
                <a:cs typeface="Calibri"/>
              </a:rPr>
              <a:t>Binomial distribution</a:t>
            </a:r>
          </a:p>
          <a:p>
            <a:pPr marL="685800" indent="-685800"/>
            <a:r>
              <a:rPr lang="en-US" sz="5400">
                <a:ea typeface="Calibri"/>
                <a:cs typeface="Calibri"/>
              </a:rPr>
              <a:t>Coin flips heads</a:t>
            </a:r>
            <a:endParaRPr lang="en-US" sz="5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59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A6180-590A-874A-FCB2-114134EE7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529F-0B29-6409-80F2-54CEDAAD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Binomial distribution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D28DC-C115-6609-5EBA-48F6794E8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6266137"/>
            <a:ext cx="11780806" cy="58786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Figure 1: Probability of times a coin flips heads in 10 trials</a:t>
            </a:r>
            <a:endParaRPr lang="en-US" dirty="0"/>
          </a:p>
        </p:txBody>
      </p:sp>
      <p:pic>
        <p:nvPicPr>
          <p:cNvPr id="4" name="Picture 3" descr="Barplot showing times a coin is flipped heads after 10 flips and probability on the y-axis.">
            <a:extLst>
              <a:ext uri="{FF2B5EF4-FFF2-40B4-BE49-F238E27FC236}">
                <a16:creationId xmlns:a16="http://schemas.microsoft.com/office/drawing/2014/main" id="{9DA7A071-88E5-8086-5341-F807C1935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10" y="992038"/>
            <a:ext cx="7112215" cy="48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548E0-1B90-456B-E73A-69E0C292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075AE-2443-3373-B47D-6BF6FBEF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4AAE3-E744-FB91-2C55-92F85FE3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frequently was the bus late after 120 morning rides?</a:t>
            </a:r>
          </a:p>
          <a:p>
            <a:pPr marL="685800" indent="-685800"/>
            <a:r>
              <a:rPr lang="en-US" sz="5400">
                <a:ea typeface="Calibri"/>
                <a:cs typeface="Calibri"/>
              </a:rPr>
              <a:t>Late: 24 times</a:t>
            </a:r>
            <a:endParaRPr lang="en-US" sz="5400" dirty="0">
              <a:ea typeface="Calibri"/>
              <a:cs typeface="Calibri"/>
            </a:endParaRPr>
          </a:p>
          <a:p>
            <a:pPr marL="685800" indent="-685800"/>
            <a:r>
              <a:rPr lang="en-US" sz="5400">
                <a:ea typeface="Calibri"/>
                <a:cs typeface="Calibri"/>
              </a:rPr>
              <a:t>Note late: 96: times</a:t>
            </a: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Given these observation frequencies, predict the probability that it will be late on any given morning.</a:t>
            </a:r>
          </a:p>
        </p:txBody>
      </p:sp>
    </p:spTree>
    <p:extLst>
      <p:ext uri="{BB962C8B-B14F-4D97-AF65-F5344CB8AC3E}">
        <p14:creationId xmlns:p14="http://schemas.microsoft.com/office/powerpoint/2010/main" val="252980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5AC32-687C-6A35-3D49-A56538F4C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AB3F-A4EE-D4EF-2903-8BB7ABD6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Poisson distribution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842CE-E928-612D-0126-C0B6F535E576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ea typeface="+mn-lt"/>
                <a:cs typeface="+mn-lt"/>
              </a:rPr>
              <a:t>Image: Public domain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A5E8DE-887E-0A68-1900-97890C9727CE}"/>
              </a:ext>
            </a:extLst>
          </p:cNvPr>
          <p:cNvSpPr txBox="1">
            <a:spLocks/>
          </p:cNvSpPr>
          <p:nvPr/>
        </p:nvSpPr>
        <p:spPr>
          <a:xfrm>
            <a:off x="90578" y="940240"/>
            <a:ext cx="11780806" cy="79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many observations over a period of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AF7D-3559-B40C-030D-E6FD2EC58A14}"/>
              </a:ext>
            </a:extLst>
          </p:cNvPr>
          <p:cNvSpPr txBox="1">
            <a:spLocks/>
          </p:cNvSpPr>
          <p:nvPr/>
        </p:nvSpPr>
        <p:spPr>
          <a:xfrm>
            <a:off x="205596" y="5598504"/>
            <a:ext cx="11780806" cy="7901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Also applies to a period of space</a:t>
            </a:r>
            <a:endParaRPr lang="en-US" dirty="0"/>
          </a:p>
        </p:txBody>
      </p:sp>
      <p:pic>
        <p:nvPicPr>
          <p:cNvPr id="4" name="Picture 3" descr="Close up of a heron in flight.">
            <a:extLst>
              <a:ext uri="{FF2B5EF4-FFF2-40B4-BE49-F238E27FC236}">
                <a16:creationId xmlns:a16="http://schemas.microsoft.com/office/drawing/2014/main" id="{C74CCC4D-6A2F-77F8-0B8C-CBB38D35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23" y="1712844"/>
            <a:ext cx="6944265" cy="36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84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60820-A453-C4EA-AA4F-77166EBB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FEBA-13A2-A22A-A658-6F55FDDA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Poisson distribution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D893-BBDD-E12C-14C5-C52437CDE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119043"/>
            <a:ext cx="11780806" cy="514549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many observations over a period of time?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Suppose 2.5 herons pass per hour on average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Distribution of herons seen in one hour?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Sometimes will be more or fewer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Distribution has one parameter (rate = </a:t>
            </a:r>
            <a:r>
              <a:rPr lang="en-US" sz="5400" dirty="0">
                <a:ea typeface="+mn-lt"/>
                <a:cs typeface="+mn-lt"/>
              </a:rPr>
              <a:t>λ</a:t>
            </a:r>
            <a:r>
              <a:rPr lang="en-US" sz="5400" dirty="0">
                <a:ea typeface="Calibri"/>
                <a:cs typeface="Calibri"/>
              </a:rPr>
              <a:t>)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If we expected to see 2.5 heron, </a:t>
            </a:r>
            <a:r>
              <a:rPr lang="en-US" sz="5400" dirty="0">
                <a:ea typeface="+mn-lt"/>
                <a:cs typeface="+mn-lt"/>
              </a:rPr>
              <a:t>λ</a:t>
            </a:r>
            <a:r>
              <a:rPr lang="en-US" sz="5400" dirty="0">
                <a:ea typeface="Calibri"/>
                <a:cs typeface="Calibri"/>
              </a:rPr>
              <a:t> = 2.5</a:t>
            </a:r>
          </a:p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Poisson distribution applies to counts, so observations natural numbers</a:t>
            </a:r>
          </a:p>
        </p:txBody>
      </p:sp>
    </p:spTree>
    <p:extLst>
      <p:ext uri="{BB962C8B-B14F-4D97-AF65-F5344CB8AC3E}">
        <p14:creationId xmlns:p14="http://schemas.microsoft.com/office/powerpoint/2010/main" val="1355841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6B021-6455-732F-470D-38B3A6EFB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2953-5439-36EE-4AEA-A0309838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Poisson distribution</a:t>
            </a:r>
            <a:endParaRPr lang="en-US" dirty="0"/>
          </a:p>
        </p:txBody>
      </p:sp>
      <p:pic>
        <p:nvPicPr>
          <p:cNvPr id="6" name="Picture 5" descr="Poisson distribution shown with herons seen in 1 hour on x-axis and probability on y-axis.">
            <a:extLst>
              <a:ext uri="{FF2B5EF4-FFF2-40B4-BE49-F238E27FC236}">
                <a16:creationId xmlns:a16="http://schemas.microsoft.com/office/drawing/2014/main" id="{370E65E8-A6D2-08B7-2DC4-0D519C68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108" y="934528"/>
            <a:ext cx="8425407" cy="59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3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7E45E-5291-8F9B-6017-13D0E0D37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D4F3-0FA3-CF73-0078-04D4D2B0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distributions: Poisson distribution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8C688-CDDA-5250-28DF-A081E1612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119043"/>
            <a:ext cx="11780806" cy="51454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Count successes or observations</a:t>
            </a:r>
            <a:endParaRPr lang="en-US" b="1" dirty="0">
              <a:ea typeface="Calibri"/>
              <a:cs typeface="Calibri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Binomial: Yes or No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Poisson: Natural number</a:t>
            </a: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Describe distribution with a </a:t>
            </a:r>
            <a:r>
              <a:rPr lang="en-US" sz="5400" b="1" dirty="0">
                <a:ea typeface="Calibri"/>
                <a:cs typeface="Calibri"/>
              </a:rPr>
              <a:t>probability mass function</a:t>
            </a:r>
            <a:r>
              <a:rPr lang="en-US" sz="5400" dirty="0">
                <a:ea typeface="Calibri"/>
                <a:cs typeface="Calibri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28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A596-AF87-6595-BC2F-CC774DEC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5A94-1819-9711-D387-819939F4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for continuous values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042B2-6ACC-2DBF-D03A-6B1A55AE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938934"/>
            <a:ext cx="11780806" cy="93371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What if an observation can take any real number?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B9C7C-6F74-0EE4-B62C-1C561A2E999D}"/>
              </a:ext>
            </a:extLst>
          </p:cNvPr>
          <p:cNvSpPr txBox="1"/>
          <p:nvPr/>
        </p:nvSpPr>
        <p:spPr>
          <a:xfrm>
            <a:off x="306912" y="6395449"/>
            <a:ext cx="1157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ea typeface="+mn-lt"/>
                <a:cs typeface="+mn-lt"/>
              </a:rPr>
              <a:t>Image</a:t>
            </a:r>
            <a:r>
              <a:rPr lang="en-US" sz="2400" dirty="0">
                <a:ea typeface="+mn-lt"/>
                <a:cs typeface="+mn-lt"/>
              </a:rPr>
              <a:t>: </a:t>
            </a:r>
            <a:r>
              <a:rPr lang="en-US" sz="2400" err="1">
                <a:ea typeface="+mn-lt"/>
                <a:cs typeface="+mn-lt"/>
              </a:rPr>
              <a:t>Reichenow</a:t>
            </a:r>
            <a:r>
              <a:rPr lang="en-US" sz="2400" dirty="0">
                <a:ea typeface="+mn-lt"/>
                <a:cs typeface="+mn-lt"/>
              </a:rPr>
              <a:t>, A. 1913 (</a:t>
            </a:r>
            <a:r>
              <a:rPr lang="en-US" sz="2400" dirty="0">
                <a:ea typeface="+mn-lt"/>
                <a:cs typeface="+mn-lt"/>
                <a:hlinkClick r:id="rId2"/>
              </a:rPr>
              <a:t>Public domain</a:t>
            </a:r>
            <a:r>
              <a:rPr lang="en-US" sz="2400" dirty="0">
                <a:ea typeface="+mn-lt"/>
                <a:cs typeface="+mn-lt"/>
              </a:rPr>
              <a:t>).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286EF0-0484-34A2-695D-7652DB2E689A}"/>
              </a:ext>
            </a:extLst>
          </p:cNvPr>
          <p:cNvSpPr txBox="1">
            <a:spLocks/>
          </p:cNvSpPr>
          <p:nvPr/>
        </p:nvSpPr>
        <p:spPr>
          <a:xfrm>
            <a:off x="205597" y="4748934"/>
            <a:ext cx="11780806" cy="16541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What is the probability of measuring a wing length of 7.28 cm?</a:t>
            </a:r>
          </a:p>
        </p:txBody>
      </p:sp>
      <p:pic>
        <p:nvPicPr>
          <p:cNvPr id="7" name="Picture 6" descr="Drawing of a bird wing being measured by a ruler.">
            <a:extLst>
              <a:ext uri="{FF2B5EF4-FFF2-40B4-BE49-F238E27FC236}">
                <a16:creationId xmlns:a16="http://schemas.microsoft.com/office/drawing/2014/main" id="{196BA89F-09C2-FDF2-5876-8FE06AE15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695" y="1708871"/>
            <a:ext cx="7256318" cy="30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1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9A9C-646F-F5AD-FDC6-E5565FDAD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27E58-9D3F-E116-22DD-644A32A21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Probability for continuous values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29635-3ADD-DB1E-93D1-051DA38B9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938934"/>
            <a:ext cx="11780806" cy="5524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0" indent="-685800"/>
            <a:r>
              <a:rPr lang="en-US" sz="5400" dirty="0">
                <a:ea typeface="Calibri"/>
                <a:cs typeface="Calibri"/>
              </a:rPr>
              <a:t>If values are continuous, need to consider a </a:t>
            </a:r>
            <a:r>
              <a:rPr lang="en-US" sz="5400" i="1" dirty="0">
                <a:ea typeface="Calibri"/>
                <a:cs typeface="Calibri"/>
              </a:rPr>
              <a:t>range </a:t>
            </a:r>
            <a:r>
              <a:rPr lang="en-US" sz="5400" dirty="0">
                <a:ea typeface="Calibri"/>
                <a:cs typeface="Calibri"/>
              </a:rPr>
              <a:t>of values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Probability wing length between 7 and 8 cm?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Describe with a </a:t>
            </a:r>
            <a:r>
              <a:rPr lang="en-US" sz="5400" b="1" dirty="0">
                <a:ea typeface="Calibri"/>
                <a:cs typeface="Calibri"/>
              </a:rPr>
              <a:t>probability density function</a:t>
            </a:r>
          </a:p>
        </p:txBody>
      </p:sp>
    </p:spTree>
    <p:extLst>
      <p:ext uri="{BB962C8B-B14F-4D97-AF65-F5344CB8AC3E}">
        <p14:creationId xmlns:p14="http://schemas.microsoft.com/office/powerpoint/2010/main" val="3423321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73096-0EC2-F1FB-005A-915B0937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CE4E-8C75-D800-9199-A59681C6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Uniform distribution (note area sums to 1)</a:t>
            </a:r>
            <a:endParaRPr lang="en-US" dirty="0"/>
          </a:p>
        </p:txBody>
      </p:sp>
      <p:pic>
        <p:nvPicPr>
          <p:cNvPr id="6" name="Picture 5" descr="Plot showing a flat uniform distribution with wing length (cm) on the x-axis and probability density on the y-axis">
            <a:extLst>
              <a:ext uri="{FF2B5EF4-FFF2-40B4-BE49-F238E27FC236}">
                <a16:creationId xmlns:a16="http://schemas.microsoft.com/office/drawing/2014/main" id="{DA68BD39-3066-04DB-8A67-865019194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64" y="934528"/>
            <a:ext cx="8269073" cy="57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0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C4392-4B80-FACA-B7E9-4536655DD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E5B1-B05E-E9A5-C6ED-40BC389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Uniform distribution (note area sums to 1)</a:t>
            </a:r>
            <a:endParaRPr lang="en-US" dirty="0"/>
          </a:p>
        </p:txBody>
      </p:sp>
      <p:pic>
        <p:nvPicPr>
          <p:cNvPr id="6" name="Picture 5" descr="Plot showing a flat uniform distribution with wing length (cm) on the x-axis and probability density on the y-axis; vertical stripe shows between 7 and 8.">
            <a:extLst>
              <a:ext uri="{FF2B5EF4-FFF2-40B4-BE49-F238E27FC236}">
                <a16:creationId xmlns:a16="http://schemas.microsoft.com/office/drawing/2014/main" id="{5E769BA5-7F9F-FBFD-ABCE-BD13EE3D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12" y="934528"/>
            <a:ext cx="8179776" cy="57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11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6EED7-62FE-DBAB-59B1-46521AB58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6FE2F-0D69-793F-E338-6E3BD5C7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Normal distribution (area also sums to 1)</a:t>
            </a:r>
            <a:endParaRPr lang="en-US" dirty="0"/>
          </a:p>
        </p:txBody>
      </p:sp>
      <p:pic>
        <p:nvPicPr>
          <p:cNvPr id="6" name="Picture 5" descr="A bell shaped distribution in blue with 'x' on the x-axis and probability density on the y-axis.">
            <a:extLst>
              <a:ext uri="{FF2B5EF4-FFF2-40B4-BE49-F238E27FC236}">
                <a16:creationId xmlns:a16="http://schemas.microsoft.com/office/drawing/2014/main" id="{0F025F85-AABF-3FB7-9C59-80EE0D43A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12" y="1102918"/>
            <a:ext cx="8179776" cy="54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1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A2FA-B962-7E97-34AB-197DD2EE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4CD2-FD2F-6344-31A9-C8B0A34F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7B16-5766-3E46-EA69-2314E2835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frequently was the bus late after 120 morning rides?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Late: 24 times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Note late: 96: times</a:t>
            </a: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Probability is the long-term </a:t>
            </a:r>
            <a:r>
              <a:rPr lang="en-US" sz="5400" i="1" dirty="0">
                <a:ea typeface="Calibri"/>
                <a:cs typeface="Calibri"/>
              </a:rPr>
              <a:t>relative </a:t>
            </a:r>
            <a:r>
              <a:rPr lang="en-US" sz="5400" dirty="0">
                <a:ea typeface="Calibri"/>
                <a:cs typeface="Calibri"/>
              </a:rPr>
              <a:t>frequency</a:t>
            </a:r>
          </a:p>
          <a:p>
            <a:pPr marL="0" indent="0">
              <a:buNone/>
            </a:pPr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(Late) = 24 / (24+96) = 24/120 = 0.2</a:t>
            </a:r>
          </a:p>
        </p:txBody>
      </p:sp>
    </p:spTree>
    <p:extLst>
      <p:ext uri="{BB962C8B-B14F-4D97-AF65-F5344CB8AC3E}">
        <p14:creationId xmlns:p14="http://schemas.microsoft.com/office/powerpoint/2010/main" val="220488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62941-2862-95B7-BAAA-68FCBD34C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71C1-5B08-DE7F-2976-08604FD6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pic>
        <p:nvPicPr>
          <p:cNvPr id="6" name="Picture 5" descr="Bar plot of how often a bus is late out of 120, where yes is 24 and no is 96.">
            <a:extLst>
              <a:ext uri="{FF2B5EF4-FFF2-40B4-BE49-F238E27FC236}">
                <a16:creationId xmlns:a16="http://schemas.microsoft.com/office/drawing/2014/main" id="{63C0C8E7-2F8C-1F1A-62BC-09DE3C94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690" y="1030309"/>
            <a:ext cx="8275241" cy="58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4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7A691-03B6-5C5B-88CD-6AFA43C8B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1090-7747-9F6C-4290-AB4141A56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pic>
        <p:nvPicPr>
          <p:cNvPr id="3" name="Picture 2" descr="Bar plot of probability a bus is late out of 120, where yes is low and no is relatively high.">
            <a:extLst>
              <a:ext uri="{FF2B5EF4-FFF2-40B4-BE49-F238E27FC236}">
                <a16:creationId xmlns:a16="http://schemas.microsoft.com/office/drawing/2014/main" id="{08DC3FA7-D7F9-9011-5C44-6F40B83A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62" y="805131"/>
            <a:ext cx="8373413" cy="60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55088-D7D4-E9F5-FF6B-EDA386647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07D5-1FBF-5D0E-411B-93BE618B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7B99-B1F0-C4B9-9B91-33BA6C4C0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6165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frequently was the bus late after 120 morning rides?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Late: 24 times -&gt; </a:t>
            </a:r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(Late) = 0.2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Note late: 96 times -&gt;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(Not late) = 0.8</a:t>
            </a:r>
          </a:p>
          <a:p>
            <a:pPr marL="685800" indent="-685800"/>
            <a:endParaRPr lang="en-US" sz="54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Values must sum to 1:</a:t>
            </a:r>
          </a:p>
          <a:p>
            <a:pPr marL="685800" indent="-685800"/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(Event) = 0: An event </a:t>
            </a:r>
            <a:r>
              <a:rPr lang="en-US" sz="5400" i="1" dirty="0">
                <a:ea typeface="Calibri"/>
                <a:cs typeface="Calibri"/>
              </a:rPr>
              <a:t>never </a:t>
            </a:r>
            <a:r>
              <a:rPr lang="en-US" sz="5400" dirty="0">
                <a:ea typeface="Calibri"/>
                <a:cs typeface="Calibri"/>
              </a:rPr>
              <a:t>occurs</a:t>
            </a:r>
          </a:p>
          <a:p>
            <a:pPr marL="685800" indent="-685800"/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(Event) = 1: An event </a:t>
            </a:r>
            <a:r>
              <a:rPr lang="en-US" sz="5400" i="1" dirty="0">
                <a:ea typeface="Calibri"/>
                <a:cs typeface="Calibri"/>
              </a:rPr>
              <a:t>always </a:t>
            </a:r>
            <a:r>
              <a:rPr lang="en-US" sz="5400" dirty="0">
                <a:ea typeface="Calibri"/>
                <a:cs typeface="Calibri"/>
              </a:rPr>
              <a:t>occurs</a:t>
            </a:r>
          </a:p>
        </p:txBody>
      </p:sp>
    </p:spTree>
    <p:extLst>
      <p:ext uri="{BB962C8B-B14F-4D97-AF65-F5344CB8AC3E}">
        <p14:creationId xmlns:p14="http://schemas.microsoft.com/office/powerpoint/2010/main" val="194131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D82B-8C6F-823B-C2F2-84746704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16F0-9296-981C-AE24-EDC382A28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Frequentist interpretation of probability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30253-8271-5A36-93B5-2315FB620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30515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ea typeface="Calibri"/>
                <a:cs typeface="Calibri"/>
              </a:rPr>
              <a:t>How frequently was the bus late after 120 morning rides?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Late: 24 times -&gt; </a:t>
            </a:r>
            <a:r>
              <a:rPr lang="en-US" sz="5400" dirty="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(Late) = 0.2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Note late: 96 times -&gt; </a:t>
            </a:r>
            <a:r>
              <a:rPr lang="en-US" sz="5400" err="1">
                <a:ea typeface="Calibri"/>
                <a:cs typeface="Calibri"/>
              </a:rPr>
              <a:t>Pr</a:t>
            </a:r>
            <a:r>
              <a:rPr lang="en-US" sz="5400" dirty="0">
                <a:ea typeface="Calibri"/>
                <a:cs typeface="Calibri"/>
              </a:rPr>
              <a:t>(Not late) = 0.8</a:t>
            </a:r>
          </a:p>
          <a:p>
            <a:pPr marL="685800" indent="-685800"/>
            <a:endParaRPr lang="en-US" sz="5400" dirty="0">
              <a:ea typeface="Calibri"/>
              <a:cs typeface="Calibri"/>
            </a:endParaRPr>
          </a:p>
        </p:txBody>
      </p:sp>
      <p:pic>
        <p:nvPicPr>
          <p:cNvPr id="4" name="Picture 3" descr="Equation showing probability of outcome equals times outcome occurs minus number of trials.">
            <a:extLst>
              <a:ext uri="{FF2B5EF4-FFF2-40B4-BE49-F238E27FC236}">
                <a16:creationId xmlns:a16="http://schemas.microsoft.com/office/drawing/2014/main" id="{0E653341-2326-6472-D9BA-0385DAA7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67" y="4246272"/>
            <a:ext cx="96488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5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51531-0F31-6443-62D4-6D680777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6EAC-B57D-A43B-25A8-BF4DE552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10515600" cy="922997"/>
          </a:xfrm>
        </p:spPr>
        <p:txBody>
          <a:bodyPr/>
          <a:lstStyle/>
          <a:p>
            <a:r>
              <a:rPr lang="en-US" dirty="0">
                <a:cs typeface="Calibri Light"/>
              </a:rPr>
              <a:t>Importance in life and environmental sciences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A02F6-2179-3F38-A12E-506F0A84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97" y="1063625"/>
            <a:ext cx="11780806" cy="54877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dirty="0">
                <a:ea typeface="Calibri"/>
                <a:cs typeface="Calibri"/>
              </a:rPr>
              <a:t>What can we predict?</a:t>
            </a:r>
            <a:endParaRPr lang="en-US" b="1">
              <a:ea typeface="Calibri"/>
              <a:cs typeface="Calibri"/>
            </a:endParaRP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Extreme climate events</a:t>
            </a:r>
          </a:p>
          <a:p>
            <a:r>
              <a:rPr lang="en-US" sz="5400">
                <a:ea typeface="Calibri"/>
                <a:cs typeface="Calibri"/>
              </a:rPr>
              <a:t>  Genotypes of offspring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Risk of disease spread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Population extinction</a:t>
            </a:r>
          </a:p>
          <a:p>
            <a:pPr marL="685800" indent="-685800"/>
            <a:r>
              <a:rPr lang="en-US" sz="5400" dirty="0">
                <a:ea typeface="Calibri"/>
                <a:cs typeface="Calibri"/>
              </a:rPr>
              <a:t>Outcomes in games</a:t>
            </a:r>
          </a:p>
          <a:p>
            <a:pPr marL="685800" indent="-685800"/>
            <a:endParaRPr lang="en-US" sz="5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414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6fa6db5-9f3a-4c93-9e38-61059ee07e95}" enabled="1" method="Standard" siteId="{4e8d09f7-cc79-4ccb-9149-a4238dd1742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Probability and Distributions</vt:lpstr>
      <vt:lpstr>Probability: How likely is something to happen?</vt:lpstr>
      <vt:lpstr>Frequentist interpretation of probability</vt:lpstr>
      <vt:lpstr>Frequentist interpretation of probability</vt:lpstr>
      <vt:lpstr>Frequentist interpretation of probability</vt:lpstr>
      <vt:lpstr>Frequentist interpretation of probability</vt:lpstr>
      <vt:lpstr>Frequentist interpretation of probability</vt:lpstr>
      <vt:lpstr>Frequentist interpretation of probability</vt:lpstr>
      <vt:lpstr>Importance in life and environmental sciences</vt:lpstr>
      <vt:lpstr>Games of chance: Probability is a key component</vt:lpstr>
      <vt:lpstr>Rolling two dice; what can happen?</vt:lpstr>
      <vt:lpstr>Probability of rolling two 1s</vt:lpstr>
      <vt:lpstr>Probability of rolling at least one 4</vt:lpstr>
      <vt:lpstr>Probability of rolling exactly one 4</vt:lpstr>
      <vt:lpstr>Adding or multiplying probabilities</vt:lpstr>
      <vt:lpstr>Adding or multiplying probabilities</vt:lpstr>
      <vt:lpstr>Adding or multiplying probabilities</vt:lpstr>
      <vt:lpstr>Adding or multiplying probabilities</vt:lpstr>
      <vt:lpstr>Adding or multiplying probabilities</vt:lpstr>
      <vt:lpstr>Probability of rolling a 1 and another 1</vt:lpstr>
      <vt:lpstr>Probability of rolling two 1s or two 6s</vt:lpstr>
      <vt:lpstr>Probability of rolling a 1 and a 2</vt:lpstr>
      <vt:lpstr>Sum of rolls; what's the distribution</vt:lpstr>
      <vt:lpstr>Sum of rolls; what's the distribution</vt:lpstr>
      <vt:lpstr>Sampling with and without replacement</vt:lpstr>
      <vt:lpstr>Sampling with and without replacement</vt:lpstr>
      <vt:lpstr>Sampling with and without replacement</vt:lpstr>
      <vt:lpstr>Probability distributions: Binomial distribution</vt:lpstr>
      <vt:lpstr>Probability distributions: Binomial distribution</vt:lpstr>
      <vt:lpstr>Probability distributions: Poisson distribution</vt:lpstr>
      <vt:lpstr>Probability distributions: Poisson distribution</vt:lpstr>
      <vt:lpstr>Probability distributions: Poisson distribution</vt:lpstr>
      <vt:lpstr>Probability distributions: Poisson distribution</vt:lpstr>
      <vt:lpstr>Probability for continuous values</vt:lpstr>
      <vt:lpstr>Probability for continuous values</vt:lpstr>
      <vt:lpstr>Uniform distribution (note area sums to 1)</vt:lpstr>
      <vt:lpstr>Uniform distribution (note area sums to 1)</vt:lpstr>
      <vt:lpstr>Normal distribution (area also sums to 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1247</cp:revision>
  <dcterms:created xsi:type="dcterms:W3CDTF">2023-01-20T14:04:15Z</dcterms:created>
  <dcterms:modified xsi:type="dcterms:W3CDTF">2026-04-18T16:33:01Z</dcterms:modified>
</cp:coreProperties>
</file>