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351" r:id="rId4"/>
    <p:sldId id="352" r:id="rId5"/>
    <p:sldId id="353" r:id="rId6"/>
    <p:sldId id="273" r:id="rId7"/>
    <p:sldId id="336" r:id="rId8"/>
    <p:sldId id="337" r:id="rId9"/>
    <p:sldId id="278" r:id="rId10"/>
    <p:sldId id="354" r:id="rId11"/>
    <p:sldId id="357" r:id="rId12"/>
    <p:sldId id="355" r:id="rId13"/>
    <p:sldId id="356" r:id="rId14"/>
    <p:sldId id="294" r:id="rId15"/>
    <p:sldId id="263" r:id="rId16"/>
    <p:sldId id="297" r:id="rId17"/>
    <p:sldId id="358" r:id="rId18"/>
    <p:sldId id="359" r:id="rId19"/>
    <p:sldId id="360" r:id="rId20"/>
    <p:sldId id="342" r:id="rId21"/>
    <p:sldId id="343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82EFC1-BA8C-53CA-30DB-555F731DD809}" v="3" dt="2026-04-18T16:37:25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 Duthie" userId="S::ad78@stir.ac.uk::91f2dfe8-4ab1-472c-bdc2-755eae2f61cc" providerId="AD" clId="Web-{5E82EFC1-BA8C-53CA-30DB-555F731DD809}"/>
    <pc:docChg chg="modSld">
      <pc:chgData name="Brad Duthie" userId="S::ad78@stir.ac.uk::91f2dfe8-4ab1-472c-bdc2-755eae2f61cc" providerId="AD" clId="Web-{5E82EFC1-BA8C-53CA-30DB-555F731DD809}" dt="2026-04-18T16:37:25.292" v="2"/>
      <pc:docMkLst>
        <pc:docMk/>
      </pc:docMkLst>
      <pc:sldChg chg="addSp delSp modSp">
        <pc:chgData name="Brad Duthie" userId="S::ad78@stir.ac.uk::91f2dfe8-4ab1-472c-bdc2-755eae2f61cc" providerId="AD" clId="Web-{5E82EFC1-BA8C-53CA-30DB-555F731DD809}" dt="2026-04-18T16:37:25.292" v="2"/>
        <pc:sldMkLst>
          <pc:docMk/>
          <pc:sldMk cId="109857222" sldId="256"/>
        </pc:sldMkLst>
        <pc:spChg chg="mod">
          <ac:chgData name="Brad Duthie" userId="S::ad78@stir.ac.uk::91f2dfe8-4ab1-472c-bdc2-755eae2f61cc" providerId="AD" clId="Web-{5E82EFC1-BA8C-53CA-30DB-555F731DD809}" dt="2026-04-18T16:37:06.276" v="0" actId="20577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Brad Duthie" userId="S::ad78@stir.ac.uk::91f2dfe8-4ab1-472c-bdc2-755eae2f61cc" providerId="AD" clId="Web-{5E82EFC1-BA8C-53CA-30DB-555F731DD809}" dt="2026-04-18T16:37:08.870" v="1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Brad Duthie" userId="S::ad78@stir.ac.uk::91f2dfe8-4ab1-472c-bdc2-755eae2f61cc" providerId="AD" clId="Web-{5E82EFC1-BA8C-53CA-30DB-555F731DD809}" dt="2026-04-18T16:37:25.292" v="2"/>
          <ac:spMkLst>
            <pc:docMk/>
            <pc:sldMk cId="109857222" sldId="256"/>
            <ac:spMk id="5" creationId="{4778296C-87C3-6C6F-B887-0B865C3557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duthie.github.io/stats/app/zandp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radduthie.github.io/stats/app/zandp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4567" y="1122363"/>
            <a:ext cx="10035395" cy="2301337"/>
          </a:xfrm>
        </p:spPr>
        <p:txBody>
          <a:bodyPr/>
          <a:lstStyle/>
          <a:p>
            <a:r>
              <a:rPr lang="en-US">
                <a:ea typeface="+mj-lt"/>
                <a:cs typeface="+mj-lt"/>
              </a:rPr>
              <a:t>Confidence intervals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E8A4A-C896-933E-BFFB-24FD33FFC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C49F7-6809-8BF0-4D4F-0BF184D4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20 independent samples on the x-axis with the mean of those samples with error bars on the y-axis, and most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577264FE-33AF-64B2-4FEF-02AAEECB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94" y="920033"/>
            <a:ext cx="8459262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17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05377-B6F6-D9F4-47BB-655F191C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3669-1A84-7EDC-3FD3-D4973EDD4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C2DA-2F44-A977-65E7-C12BF88A8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 dirty="0">
                <a:ea typeface="Calibri"/>
                <a:cs typeface="Calibri"/>
              </a:rPr>
              <a:t>The goal of CIs is to contain uncertainty: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How frequently will the CIs that we draw </a:t>
            </a:r>
            <a:r>
              <a:rPr lang="en-US" sz="5400" i="1" dirty="0">
                <a:ea typeface="Calibri"/>
                <a:cs typeface="Calibri"/>
              </a:rPr>
              <a:t>contain </a:t>
            </a:r>
            <a:r>
              <a:rPr lang="en-US" sz="5400" dirty="0">
                <a:ea typeface="Calibri"/>
                <a:cs typeface="Calibri"/>
              </a:rPr>
              <a:t>the population mean (</a:t>
            </a:r>
            <a:r>
              <a:rPr lang="en-US" sz="5400" err="1">
                <a:ea typeface="+mn-lt"/>
                <a:cs typeface="+mn-lt"/>
              </a:rPr>
              <a:t>μ</a:t>
            </a:r>
            <a:r>
              <a:rPr lang="en-US" sz="5400" baseline="-25000" err="1">
                <a:ea typeface="+mn-lt"/>
                <a:cs typeface="+mn-lt"/>
              </a:rPr>
              <a:t>x</a:t>
            </a:r>
            <a:r>
              <a:rPr lang="en-US" sz="5400" dirty="0">
                <a:ea typeface="Calibri"/>
                <a:cs typeface="Calibri"/>
              </a:rPr>
              <a:t>)?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Having higher confidence requires wider intervals</a:t>
            </a:r>
          </a:p>
        </p:txBody>
      </p:sp>
    </p:spTree>
    <p:extLst>
      <p:ext uri="{BB962C8B-B14F-4D97-AF65-F5344CB8AC3E}">
        <p14:creationId xmlns:p14="http://schemas.microsoft.com/office/powerpoint/2010/main" val="403874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2423C-819C-DFFD-4D3A-5FA5ABFFE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4E2FF-A648-FD0E-079F-6C8371921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20 independent samples on the x-axis with the mean of those samples with error bars on the y-axis, and nearly all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D5CB9FF0-E0D4-6E4C-DE0F-12A6AD0B5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94" y="930495"/>
            <a:ext cx="8459262" cy="56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71AD9-A0E9-C370-A189-F6B2FBC04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E7B3-EE81-AD86-1DD1-BBA54C97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20 independent samples on the x-axis with the mean of those samples with error bars on the y-axis, and all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4684CE53-5A7C-1BC6-7892-D0F711C90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94" y="997038"/>
            <a:ext cx="8459262" cy="55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84F86-C7C0-E811-FFEA-4CBAB680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42290-2314-DD36-B116-C4FC9D7A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0515600" cy="92299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Confidence in a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8E28-CBFA-4F50-8A62-18495B24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Tools used to calculate CIs: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Distribution probabilities (e.g., z-scores)</a:t>
            </a:r>
          </a:p>
          <a:p>
            <a:pPr marL="685800" indent="-685800"/>
            <a:r>
              <a:rPr lang="en-US" sz="5400">
                <a:ea typeface="Calibri"/>
                <a:cs typeface="Calibri"/>
              </a:rPr>
              <a:t>The standard error </a:t>
            </a:r>
            <a:endParaRPr lang="en-US" sz="5400" dirty="0">
              <a:ea typeface="Calibri"/>
              <a:cs typeface="Calibri"/>
            </a:endParaRPr>
          </a:p>
        </p:txBody>
      </p:sp>
      <p:pic>
        <p:nvPicPr>
          <p:cNvPr id="4" name="Picture 3" descr="s divided by the square root of N in brackets">
            <a:extLst>
              <a:ext uri="{FF2B5EF4-FFF2-40B4-BE49-F238E27FC236}">
                <a16:creationId xmlns:a16="http://schemas.microsoft.com/office/drawing/2014/main" id="{39D96976-C95A-899A-23E8-E6BE5EAF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9105" y="3422620"/>
            <a:ext cx="26193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4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4FA8-225E-55BE-DB60-1B073991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Concrete example: mean of 7 temperatures °C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AC3046-33CD-8332-B7F7-09DE5A4A6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395" y="1710905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3B7645-AEBA-FCF2-4EA3-3C9041714871}"/>
              </a:ext>
            </a:extLst>
          </p:cNvPr>
          <p:cNvSpPr txBox="1"/>
          <p:nvPr/>
        </p:nvSpPr>
        <p:spPr>
          <a:xfrm>
            <a:off x="1009780" y="1055053"/>
            <a:ext cx="93711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ea typeface="Calibri"/>
                <a:cs typeface="Calibri"/>
              </a:rPr>
              <a:t>Table 1: Seven values (x) of soil temperature ( °C  ) at a site.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3EAD5C-A336-88EB-69F4-8CE4686AD5B8}"/>
              </a:ext>
            </a:extLst>
          </p:cNvPr>
          <p:cNvSpPr txBox="1">
            <a:spLocks/>
          </p:cNvSpPr>
          <p:nvPr/>
        </p:nvSpPr>
        <p:spPr>
          <a:xfrm>
            <a:off x="501431" y="3259978"/>
            <a:ext cx="9880290" cy="290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x̄ = 14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95% Confidence in x̄?</a:t>
            </a:r>
          </a:p>
        </p:txBody>
      </p:sp>
    </p:spTree>
    <p:extLst>
      <p:ext uri="{BB962C8B-B14F-4D97-AF65-F5344CB8AC3E}">
        <p14:creationId xmlns:p14="http://schemas.microsoft.com/office/powerpoint/2010/main" val="3454041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9C73C-0105-9023-8A9D-DE88F439D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91C3-6CBB-32B9-EA4D-EF9C4B58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474" cy="92299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Sample mean could be far off the population mean</a:t>
            </a:r>
            <a:endParaRPr lang="en-US" dirty="0"/>
          </a:p>
        </p:txBody>
      </p:sp>
      <p:pic>
        <p:nvPicPr>
          <p:cNvPr id="7" name="Picture 6" descr="Sparse histogram with 5 bars showing temperature in degrees C and a mean of 14.">
            <a:extLst>
              <a:ext uri="{FF2B5EF4-FFF2-40B4-BE49-F238E27FC236}">
                <a16:creationId xmlns:a16="http://schemas.microsoft.com/office/drawing/2014/main" id="{B0552FF4-AAD1-36EA-442C-68C433613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27455"/>
            <a:ext cx="91440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00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6BEA-ABED-1BB8-3C94-EE57AC741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8C5F-D40B-5A71-4777-9E05D27C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Concrete example: mean of 7 temperatures °C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B63580-2EF1-C9DC-0CDB-A253F1E660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502744"/>
              </p:ext>
            </p:extLst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955E88-63E5-FC3E-0AFF-BE3DE57EE63E}"/>
              </a:ext>
            </a:extLst>
          </p:cNvPr>
          <p:cNvSpPr txBox="1">
            <a:spLocks/>
          </p:cNvSpPr>
          <p:nvPr/>
        </p:nvSpPr>
        <p:spPr>
          <a:xfrm>
            <a:off x="501431" y="3259978"/>
            <a:ext cx="9880290" cy="29092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x̄ = 14 ± 1.6740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5400" dirty="0">
                <a:ea typeface="Calibri"/>
                <a:cs typeface="Calibri"/>
              </a:rPr>
              <a:t>95% CIs: (12.34, 15.67)</a:t>
            </a:r>
          </a:p>
        </p:txBody>
      </p:sp>
    </p:spTree>
    <p:extLst>
      <p:ext uri="{BB962C8B-B14F-4D97-AF65-F5344CB8AC3E}">
        <p14:creationId xmlns:p14="http://schemas.microsoft.com/office/powerpoint/2010/main" val="592214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BF152-0A37-1BF0-CEC6-18608014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AFCEC-3B0B-9FD1-9B9A-E84962BD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474" cy="922997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Sample mean could be far off the population mean</a:t>
            </a:r>
            <a:endParaRPr lang="en-US" dirty="0"/>
          </a:p>
        </p:txBody>
      </p:sp>
      <p:pic>
        <p:nvPicPr>
          <p:cNvPr id="7" name="Picture 6" descr="Sparse histogram with 5 bars showing temperature in degrees C and a mean of 14. Arrows indicate lower and upper confidence intervals.">
            <a:extLst>
              <a:ext uri="{FF2B5EF4-FFF2-40B4-BE49-F238E27FC236}">
                <a16:creationId xmlns:a16="http://schemas.microsoft.com/office/drawing/2014/main" id="{4AC5967A-8A78-7C69-815D-5D2C96EF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90183"/>
            <a:ext cx="9144000" cy="55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3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AFB5E-744E-3628-09A9-76C86E7E4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44D74-37CD-5D45-9B54-D1D596993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What do we actually mean by 95% confidence?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C2CFE6-EB90-22F0-5AEA-A68CADC51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841338"/>
              </p:ext>
            </p:extLst>
          </p:nvPr>
        </p:nvGraphicFramePr>
        <p:xfrm>
          <a:off x="230036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E474B0-AE83-27C7-B005-C4F9EF98C00B}"/>
              </a:ext>
            </a:extLst>
          </p:cNvPr>
          <p:cNvSpPr txBox="1">
            <a:spLocks/>
          </p:cNvSpPr>
          <p:nvPr/>
        </p:nvSpPr>
        <p:spPr>
          <a:xfrm>
            <a:off x="458299" y="2411714"/>
            <a:ext cx="11087988" cy="42031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r>
              <a:rPr lang="en-US" sz="4400" dirty="0">
                <a:ea typeface="+mn-lt"/>
                <a:cs typeface="+mn-lt"/>
              </a:rPr>
              <a:t>If we were to repeat our sample (N = 7) and calculate CIs over and over again, 95% of the time our intervals would contain the population mean (which we cannot know)</a:t>
            </a:r>
            <a:endParaRPr lang="en-US" sz="4400">
              <a:ea typeface="Calibri"/>
              <a:cs typeface="Calibri"/>
            </a:endParaRPr>
          </a:p>
          <a:p>
            <a:pPr marL="685800" indent="-685800"/>
            <a:r>
              <a:rPr lang="en-US" sz="4400" dirty="0">
                <a:ea typeface="+mn-lt"/>
                <a:cs typeface="+mn-lt"/>
              </a:rPr>
              <a:t>Not (quite) the same as 95% probability that the mean is between our CIs</a:t>
            </a:r>
            <a:endParaRPr lang="en-US" sz="48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642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548E0-1B90-456B-E73A-69E0C2922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75AE-2443-3373-B47D-6BF6FBEF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4AAE3-E744-FB91-2C55-92F85FE3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en-US" sz="5400" dirty="0">
                <a:ea typeface="Calibri"/>
                <a:cs typeface="Calibri"/>
              </a:rPr>
              <a:t>How certain are we that our sample mean </a:t>
            </a:r>
            <a:r>
              <a:rPr lang="en-US" sz="5400" dirty="0">
                <a:ea typeface="+mn-lt"/>
                <a:cs typeface="+mn-lt"/>
              </a:rPr>
              <a:t>(x̄)</a:t>
            </a:r>
            <a:r>
              <a:rPr lang="en-US" sz="5400" dirty="0">
                <a:ea typeface="Calibri"/>
                <a:cs typeface="Calibri"/>
              </a:rPr>
              <a:t> is close to the population mean (</a:t>
            </a:r>
            <a:r>
              <a:rPr lang="en-US" sz="5400" err="1">
                <a:ea typeface="+mn-lt"/>
                <a:cs typeface="+mn-lt"/>
              </a:rPr>
              <a:t>μ</a:t>
            </a:r>
            <a:r>
              <a:rPr lang="en-US" sz="5400" baseline="-25000" err="1">
                <a:ea typeface="+mn-lt"/>
                <a:cs typeface="+mn-lt"/>
              </a:rPr>
              <a:t>x</a:t>
            </a:r>
            <a:r>
              <a:rPr lang="en-US" sz="5400" dirty="0">
                <a:ea typeface="Calibri"/>
                <a:cs typeface="Calibri"/>
              </a:rPr>
              <a:t>)?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Should express our uncertainty clearly</a:t>
            </a:r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Confidence intervals</a:t>
            </a:r>
            <a:r>
              <a:rPr lang="en-US" sz="5400" dirty="0">
                <a:ea typeface="Calibri"/>
                <a:cs typeface="Calibri"/>
              </a:rPr>
              <a:t> reflect uncertainty of </a:t>
            </a:r>
            <a:r>
              <a:rPr lang="en-US" sz="5400" err="1">
                <a:ea typeface="+mn-lt"/>
                <a:cs typeface="+mn-lt"/>
              </a:rPr>
              <a:t>μ</a:t>
            </a:r>
            <a:r>
              <a:rPr lang="en-US" sz="5400" baseline="-25000" err="1">
                <a:ea typeface="+mn-lt"/>
                <a:cs typeface="+mn-lt"/>
              </a:rPr>
              <a:t>x</a:t>
            </a:r>
            <a:endParaRPr lang="en-US" sz="5400" baseline="-2500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8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D8164-B983-86C0-2A42-BE40F81C1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0134-E6B5-F176-ED9D-28008430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But what are we actually calculating?</a:t>
            </a:r>
            <a:endParaRPr lang="en-US" dirty="0"/>
          </a:p>
        </p:txBody>
      </p:sp>
      <p:pic>
        <p:nvPicPr>
          <p:cNvPr id="3" name="Picture 2" descr="A plot of a bell curve, with a range of the curve shaded in blue between negative sigma and positive sigma, symmetrical around the peak of the curve.">
            <a:extLst>
              <a:ext uri="{FF2B5EF4-FFF2-40B4-BE49-F238E27FC236}">
                <a16:creationId xmlns:a16="http://schemas.microsoft.com/office/drawing/2014/main" id="{E90C44FC-8930-D1E2-FB98-7688F9BB2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876" y="764538"/>
            <a:ext cx="8007729" cy="53226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01B90AD-A4DB-A4EE-A861-0E8018EFDD94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  <a:hlinkClick r:id="rId3"/>
              </a:rPr>
              <a:t>https://bradduthie.github.io/stats/app/zandp/</a:t>
            </a:r>
            <a:r>
              <a:rPr lang="en-US" sz="54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02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270C8-52FD-1FE7-4D95-BF41D1BD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B2E-3E8F-4544-CE6D-EFEACEA7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But what are we actually calculating?</a:t>
            </a:r>
            <a:endParaRPr lang="en-US" dirty="0"/>
          </a:p>
        </p:txBody>
      </p:sp>
      <p:pic>
        <p:nvPicPr>
          <p:cNvPr id="3" name="Picture 2" descr="A plot of a bell curve, with the curve shaded in blue from the left to a value of 1.5 standard deviations greater than the mean.">
            <a:extLst>
              <a:ext uri="{FF2B5EF4-FFF2-40B4-BE49-F238E27FC236}">
                <a16:creationId xmlns:a16="http://schemas.microsoft.com/office/drawing/2014/main" id="{CF1BE2B9-02B3-975E-838E-2F39AEC4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991" y="798270"/>
            <a:ext cx="8065239" cy="535478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188D25-3618-3046-1204-94856B971BAA}"/>
              </a:ext>
            </a:extLst>
          </p:cNvPr>
          <p:cNvSpPr>
            <a:spLocks noGrp="1"/>
          </p:cNvSpPr>
          <p:nvPr/>
        </p:nvSpPr>
        <p:spPr>
          <a:xfrm>
            <a:off x="4314" y="6455134"/>
            <a:ext cx="11708920" cy="3975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  <a:hlinkClick r:id="rId3"/>
              </a:rPr>
              <a:t>https://bradduthie.github.io/stats/app/zandp/</a:t>
            </a:r>
            <a:r>
              <a:rPr lang="en-US" sz="5400" dirty="0">
                <a:ea typeface="+mn-lt"/>
                <a:cs typeface="+mn-lt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66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690D1-1A11-463E-7E4D-16D7B852E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BDC0D-E173-8166-5EAD-1A6337C6F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How do we calculate confidence intervals?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3C48D-CD06-3224-95C6-23442DC4D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General idea: Lower (LCI) and upper (UCI) confidence interval</a:t>
            </a:r>
          </a:p>
          <a:p>
            <a:pPr marL="0" indent="0">
              <a:buNone/>
            </a:pPr>
            <a:endParaRPr lang="en-US" sz="32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Verbally</a:t>
            </a:r>
          </a:p>
          <a:p>
            <a:pPr marL="457200" indent="-457200"/>
            <a:r>
              <a:rPr lang="en-US" sz="3200" b="1" dirty="0">
                <a:ea typeface="+mn-lt"/>
                <a:cs typeface="+mn-lt"/>
              </a:rPr>
              <a:t>LCI = Mean — (z-score × standard error)</a:t>
            </a:r>
          </a:p>
          <a:p>
            <a:pPr marL="457200" indent="-457200"/>
            <a:r>
              <a:rPr lang="en-US" sz="3200" b="1" dirty="0">
                <a:ea typeface="+mn-lt"/>
                <a:cs typeface="+mn-lt"/>
              </a:rPr>
              <a:t>UCI = Mean + (z-score × standard error)</a:t>
            </a:r>
          </a:p>
          <a:p>
            <a:pPr marL="0" indent="0">
              <a:buNone/>
            </a:pPr>
            <a:endParaRPr lang="en-US" sz="32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Mathematically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x̄ - z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x̄ + z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s divided by the square root of N in brackets">
            <a:extLst>
              <a:ext uri="{FF2B5EF4-FFF2-40B4-BE49-F238E27FC236}">
                <a16:creationId xmlns:a16="http://schemas.microsoft.com/office/drawing/2014/main" id="{2A01C9E3-B8A2-9201-B4CB-C368BE8EC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62" y="5047262"/>
            <a:ext cx="1109753" cy="429704"/>
          </a:xfrm>
          <a:prstGeom prst="rect">
            <a:avLst/>
          </a:prstGeom>
        </p:spPr>
      </p:pic>
      <p:pic>
        <p:nvPicPr>
          <p:cNvPr id="6" name="Picture 5" descr="s divided by the square root of N in brackets">
            <a:extLst>
              <a:ext uri="{FF2B5EF4-FFF2-40B4-BE49-F238E27FC236}">
                <a16:creationId xmlns:a16="http://schemas.microsoft.com/office/drawing/2014/main" id="{E1EA3C69-DADA-4855-6738-99CCD5A4F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86" y="5866771"/>
            <a:ext cx="1109753" cy="42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07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51CB-3E4D-4BC8-B14B-48308A3EA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32E20-B898-9897-85B2-FA742ABA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Concrete example: mean of 7 temperatures °C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2E0B5B-0B45-B4CC-78BD-6DCE9EB7321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0F0B54E-986F-C648-507F-73CA7A7AF5F4}"/>
              </a:ext>
            </a:extLst>
          </p:cNvPr>
          <p:cNvSpPr txBox="1">
            <a:spLocks/>
          </p:cNvSpPr>
          <p:nvPr/>
        </p:nvSpPr>
        <p:spPr>
          <a:xfrm>
            <a:off x="1263431" y="2253563"/>
            <a:ext cx="9607121" cy="982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7   x̄ = 14   s = 2.26   z = 1.96</a:t>
            </a:r>
          </a:p>
        </p:txBody>
      </p:sp>
      <p:pic>
        <p:nvPicPr>
          <p:cNvPr id="3" name="Picture 2" descr="Lower Confidence Interval (LCI) calculated, first with the formula where LCI equals xbar minus z times s over the square-root of N, which equals 14 minus 1.96 times 2.26 divided by the square root of 7 equas 12.34">
            <a:extLst>
              <a:ext uri="{FF2B5EF4-FFF2-40B4-BE49-F238E27FC236}">
                <a16:creationId xmlns:a16="http://schemas.microsoft.com/office/drawing/2014/main" id="{18171DF0-7649-86C9-53F5-5CEF5354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49" y="3435021"/>
            <a:ext cx="4315724" cy="32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5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53616-0F6D-21F1-233B-B6B436397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CFCF-26D3-2E7D-6F1D-AD328D63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Concrete example: mean of 7 temperatures °C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9033C7-5E45-4D9C-83AB-9D7BA1ED98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1E4D22-A76C-7C72-68F2-6641938A033A}"/>
              </a:ext>
            </a:extLst>
          </p:cNvPr>
          <p:cNvSpPr txBox="1">
            <a:spLocks/>
          </p:cNvSpPr>
          <p:nvPr/>
        </p:nvSpPr>
        <p:spPr>
          <a:xfrm>
            <a:off x="1263431" y="2253563"/>
            <a:ext cx="9607121" cy="9826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7   x̄ = 14   s = 2.26   z = 1.96</a:t>
            </a:r>
          </a:p>
        </p:txBody>
      </p:sp>
      <p:pic>
        <p:nvPicPr>
          <p:cNvPr id="3" name="Picture 2" descr="Upper Confidence Interval (LCI) calculated, first with the formula where LCI equals xbar plus z times s over the square-root of N, which equals 14 plus 1.96 times 2.26 divided by the square root of 7 equas 12.34">
            <a:extLst>
              <a:ext uri="{FF2B5EF4-FFF2-40B4-BE49-F238E27FC236}">
                <a16:creationId xmlns:a16="http://schemas.microsoft.com/office/drawing/2014/main" id="{E021341A-1F63-0564-A062-9B7F0A628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275" y="3435021"/>
            <a:ext cx="4214392" cy="32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32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EFA8-4629-017F-AA26-7D5ECC6D3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1C8B-1AF7-4F34-A63A-0B438B590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Concrete example: mean of 7 temperatures °C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AF6607-8553-E036-1575-498722229F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3169" y="776377"/>
          <a:ext cx="1157824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412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1523998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1750976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1799615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  <a:gridCol w="1572638">
                  <a:extLst>
                    <a:ext uri="{9D8B030D-6E8A-4147-A177-3AD203B41FA5}">
                      <a16:colId xmlns:a16="http://schemas.microsoft.com/office/drawing/2014/main" val="2732717286"/>
                    </a:ext>
                  </a:extLst>
                </a:gridCol>
                <a:gridCol w="1686127">
                  <a:extLst>
                    <a:ext uri="{9D8B030D-6E8A-4147-A177-3AD203B41FA5}">
                      <a16:colId xmlns:a16="http://schemas.microsoft.com/office/drawing/2014/main" val="514508494"/>
                    </a:ext>
                  </a:extLst>
                </a:gridCol>
                <a:gridCol w="1540482">
                  <a:extLst>
                    <a:ext uri="{9D8B030D-6E8A-4147-A177-3AD203B41FA5}">
                      <a16:colId xmlns:a16="http://schemas.microsoft.com/office/drawing/2014/main" val="380394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x</a:t>
                      </a:r>
                      <a:r>
                        <a:rPr lang="en-US" sz="3200" baseline="-250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12.7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94E604-AFD5-8AB0-0536-7D2F81E0D774}"/>
              </a:ext>
            </a:extLst>
          </p:cNvPr>
          <p:cNvSpPr txBox="1">
            <a:spLocks/>
          </p:cNvSpPr>
          <p:nvPr/>
        </p:nvSpPr>
        <p:spPr>
          <a:xfrm>
            <a:off x="1263431" y="2253563"/>
            <a:ext cx="9837158" cy="34986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N = 7   x̄ = 14   s = 2.26   z = 1.96</a:t>
            </a:r>
          </a:p>
          <a:p>
            <a:pPr marL="0" indent="0">
              <a:buNone/>
            </a:pPr>
            <a:endParaRPr lang="en-US" sz="5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LCI = 12.34           UCI = 15.67</a:t>
            </a:r>
          </a:p>
        </p:txBody>
      </p:sp>
    </p:spTree>
    <p:extLst>
      <p:ext uri="{BB962C8B-B14F-4D97-AF65-F5344CB8AC3E}">
        <p14:creationId xmlns:p14="http://schemas.microsoft.com/office/powerpoint/2010/main" val="176567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B714F-93AC-5D26-A6F1-087A1C3AA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AD82-D891-CA3D-1E51-EC0EE816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 err="1">
                <a:cs typeface="Calibri Light"/>
              </a:rPr>
              <a:t>Visualising</a:t>
            </a:r>
            <a:r>
              <a:rPr lang="en-US" sz="3600" dirty="0">
                <a:cs typeface="Calibri Light"/>
              </a:rPr>
              <a:t> a confidence interval</a:t>
            </a:r>
            <a:endParaRPr lang="en-US" dirty="0"/>
          </a:p>
        </p:txBody>
      </p:sp>
      <p:pic>
        <p:nvPicPr>
          <p:cNvPr id="5" name="Picture 4" descr="A barplot is shown with site on the x-axis and mean soil temperature (degrees celsius) on the y-axis, and the plot has error bars around the height.">
            <a:extLst>
              <a:ext uri="{FF2B5EF4-FFF2-40B4-BE49-F238E27FC236}">
                <a16:creationId xmlns:a16="http://schemas.microsoft.com/office/drawing/2014/main" id="{E350A589-13DC-D899-DAE7-93B8C6DA2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73" y="948905"/>
            <a:ext cx="8153579" cy="59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17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EE2B7-8F02-2D2E-CE7A-306270A63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DFCB-3450-AFFB-4746-BE099F6F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 err="1">
                <a:cs typeface="Calibri Light"/>
              </a:rPr>
              <a:t>Visualising</a:t>
            </a:r>
            <a:r>
              <a:rPr lang="en-US" sz="3600" dirty="0">
                <a:cs typeface="Calibri Light"/>
              </a:rPr>
              <a:t> a confidence interval</a:t>
            </a:r>
            <a:endParaRPr lang="en-US" dirty="0"/>
          </a:p>
        </p:txBody>
      </p:sp>
      <p:pic>
        <p:nvPicPr>
          <p:cNvPr id="5" name="Picture 4" descr="A barplot is shown with site on the x-axis and mean soil temperature (degrees celsius) on the y-axis for sites A-F, and the plot has error bars around the heights.">
            <a:extLst>
              <a:ext uri="{FF2B5EF4-FFF2-40B4-BE49-F238E27FC236}">
                <a16:creationId xmlns:a16="http://schemas.microsoft.com/office/drawing/2014/main" id="{0BDB8709-4B91-94E3-5EEB-4B094BEF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73" y="1037906"/>
            <a:ext cx="8153579" cy="57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44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55F3D-50C4-D827-520E-5F7A80A5E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A3769-063C-63DD-7FFA-BF836EE5A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Accuracy of confidence intervals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6790-648F-789E-3A19-2E4842CFD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685800"/>
            <a:r>
              <a:rPr lang="en-US" sz="5400" dirty="0">
                <a:ea typeface="Calibri"/>
                <a:cs typeface="Calibri"/>
              </a:rPr>
              <a:t>Assumes sample means are normally distributed around the population mean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Applies for high sample size due to central limit theorem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What if assumption is violated?</a:t>
            </a:r>
          </a:p>
        </p:txBody>
      </p:sp>
    </p:spTree>
    <p:extLst>
      <p:ext uri="{BB962C8B-B14F-4D97-AF65-F5344CB8AC3E}">
        <p14:creationId xmlns:p14="http://schemas.microsoft.com/office/powerpoint/2010/main" val="239375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C3591-6066-7515-7214-1D43AC0C9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3F41-C9AB-42D0-6EFF-AE65EAB4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Confidence intervals of a proportion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A62255E-3097-6969-61F3-04A5B105B9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4240676"/>
              </p:ext>
            </p:extLst>
          </p:nvPr>
        </p:nvGraphicFramePr>
        <p:xfrm>
          <a:off x="291098" y="2040400"/>
          <a:ext cx="11611186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9345">
                  <a:extLst>
                    <a:ext uri="{9D8B030D-6E8A-4147-A177-3AD203B41FA5}">
                      <a16:colId xmlns:a16="http://schemas.microsoft.com/office/drawing/2014/main" val="1440659236"/>
                    </a:ext>
                  </a:extLst>
                </a:gridCol>
                <a:gridCol w="2610329">
                  <a:extLst>
                    <a:ext uri="{9D8B030D-6E8A-4147-A177-3AD203B41FA5}">
                      <a16:colId xmlns:a16="http://schemas.microsoft.com/office/drawing/2014/main" val="3595805577"/>
                    </a:ext>
                  </a:extLst>
                </a:gridCol>
                <a:gridCol w="2999101">
                  <a:extLst>
                    <a:ext uri="{9D8B030D-6E8A-4147-A177-3AD203B41FA5}">
                      <a16:colId xmlns:a16="http://schemas.microsoft.com/office/drawing/2014/main" val="3384190090"/>
                    </a:ext>
                  </a:extLst>
                </a:gridCol>
                <a:gridCol w="3082411">
                  <a:extLst>
                    <a:ext uri="{9D8B030D-6E8A-4147-A177-3AD203B41FA5}">
                      <a16:colId xmlns:a16="http://schemas.microsoft.com/office/drawing/2014/main" val="2776619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Player ID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OS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Dam size</a:t>
                      </a:r>
                      <a:endParaRPr lang="en-US" sz="3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Biodiversity</a:t>
                      </a:r>
                      <a:endParaRPr lang="en-US" sz="32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2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48976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00713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iPhone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4557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7705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iPhone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753094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AD3486-32C8-D487-1BD2-914F2C370488}"/>
              </a:ext>
            </a:extLst>
          </p:cNvPr>
          <p:cNvSpPr txBox="1">
            <a:spLocks/>
          </p:cNvSpPr>
          <p:nvPr/>
        </p:nvSpPr>
        <p:spPr>
          <a:xfrm>
            <a:off x="295243" y="1079187"/>
            <a:ext cx="9837158" cy="952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What about for proportions?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E8FDF-0388-3F93-5434-C838D3CE9DA3}"/>
              </a:ext>
            </a:extLst>
          </p:cNvPr>
          <p:cNvSpPr txBox="1">
            <a:spLocks/>
          </p:cNvSpPr>
          <p:nvPr/>
        </p:nvSpPr>
        <p:spPr>
          <a:xfrm>
            <a:off x="205596" y="5902198"/>
            <a:ext cx="11791463" cy="952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ea typeface="+mn-lt"/>
                <a:cs typeface="+mn-lt"/>
              </a:rPr>
              <a:t>CIs around the proportion of Android users?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5009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4664C-B224-5D8B-5685-AE3D73A5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AD65C-0C93-9EE9-8AE1-03622788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0872-0493-506B-A084-2BACD51E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 dirty="0">
                <a:ea typeface="Calibri"/>
                <a:cs typeface="Calibri"/>
              </a:rPr>
              <a:t>Confidence in </a:t>
            </a:r>
            <a:r>
              <a:rPr lang="en-US" sz="5400" b="1" err="1">
                <a:ea typeface="Calibri"/>
                <a:cs typeface="Calibri"/>
              </a:rPr>
              <a:t>μ</a:t>
            </a:r>
            <a:r>
              <a:rPr lang="en-US" sz="5400" b="1" baseline="-25000" err="1">
                <a:ea typeface="Calibri"/>
                <a:cs typeface="Calibri"/>
              </a:rPr>
              <a:t>x</a:t>
            </a:r>
            <a:r>
              <a:rPr lang="en-US" sz="5400" b="1" dirty="0">
                <a:ea typeface="Calibri"/>
                <a:cs typeface="Calibri"/>
              </a:rPr>
              <a:t>:</a:t>
            </a:r>
            <a:endParaRPr lang="en-US"/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High: </a:t>
            </a:r>
            <a:r>
              <a:rPr lang="en-US" sz="5400" dirty="0">
                <a:ea typeface="Calibri"/>
                <a:cs typeface="Calibri"/>
              </a:rPr>
              <a:t>Mean wing length was </a:t>
            </a:r>
            <a:r>
              <a:rPr lang="en-US" sz="5400" dirty="0">
                <a:ea typeface="+mn-lt"/>
                <a:cs typeface="+mn-lt"/>
              </a:rPr>
              <a:t>x̄ = 7.2 </a:t>
            </a:r>
            <a:r>
              <a:rPr lang="en-US" sz="5400" i="1" dirty="0">
                <a:ea typeface="+mn-lt"/>
                <a:cs typeface="+mn-lt"/>
              </a:rPr>
              <a:t>cm</a:t>
            </a:r>
            <a:r>
              <a:rPr lang="en-US" sz="5400" dirty="0">
                <a:ea typeface="+mn-lt"/>
                <a:cs typeface="+mn-lt"/>
              </a:rPr>
              <a:t> ± 0.1</a:t>
            </a:r>
          </a:p>
          <a:p>
            <a:pPr marL="685800" indent="-685800"/>
            <a:r>
              <a:rPr lang="en-US" sz="5400" b="1" dirty="0">
                <a:ea typeface="+mn-lt"/>
                <a:cs typeface="+mn-lt"/>
              </a:rPr>
              <a:t>Low</a:t>
            </a:r>
            <a:r>
              <a:rPr lang="en-US" sz="5400" dirty="0">
                <a:ea typeface="+mn-lt"/>
                <a:cs typeface="+mn-lt"/>
              </a:rPr>
              <a:t>: Mean wing length was x̄ = 7.2 cm ± 2.0</a:t>
            </a:r>
          </a:p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Larger ± interval means </a:t>
            </a:r>
            <a:r>
              <a:rPr lang="en-US" sz="5400" i="1" dirty="0">
                <a:ea typeface="+mn-lt"/>
                <a:cs typeface="+mn-lt"/>
              </a:rPr>
              <a:t>less </a:t>
            </a:r>
            <a:r>
              <a:rPr lang="en-US" sz="5400" dirty="0">
                <a:ea typeface="+mn-lt"/>
                <a:cs typeface="+mn-lt"/>
              </a:rPr>
              <a:t>confidence in the true mean</a:t>
            </a:r>
          </a:p>
        </p:txBody>
      </p:sp>
    </p:spTree>
    <p:extLst>
      <p:ext uri="{BB962C8B-B14F-4D97-AF65-F5344CB8AC3E}">
        <p14:creationId xmlns:p14="http://schemas.microsoft.com/office/powerpoint/2010/main" val="3684211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C915C-A09F-455C-98FB-23E532E1D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D7D3-6EC8-9366-CCD5-7F13A666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11486" cy="764847"/>
          </a:xfrm>
        </p:spPr>
        <p:txBody>
          <a:bodyPr/>
          <a:lstStyle/>
          <a:p>
            <a:r>
              <a:rPr lang="en-US" dirty="0">
                <a:cs typeface="Calibri Light"/>
              </a:rPr>
              <a:t>Confidence intervals of a proportion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B09C28-3FC9-41E4-45EB-A4CD319EA9A9}"/>
              </a:ext>
            </a:extLst>
          </p:cNvPr>
          <p:cNvSpPr txBox="1">
            <a:spLocks/>
          </p:cNvSpPr>
          <p:nvPr/>
        </p:nvSpPr>
        <p:spPr>
          <a:xfrm>
            <a:off x="241455" y="765422"/>
            <a:ext cx="11639063" cy="9527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Total players: N = 74</a:t>
            </a:r>
          </a:p>
          <a:p>
            <a:pPr marL="685800" indent="-685800"/>
            <a:r>
              <a:rPr lang="en-US" sz="5400" dirty="0">
                <a:ea typeface="+mn-lt"/>
                <a:cs typeface="+mn-lt"/>
              </a:rPr>
              <a:t>56 Android</a:t>
            </a:r>
          </a:p>
          <a:p>
            <a:pPr marL="685800" indent="-685800"/>
            <a:r>
              <a:rPr lang="en-US" sz="5400" dirty="0">
                <a:ea typeface="+mn-lt"/>
                <a:cs typeface="+mn-lt"/>
              </a:rPr>
              <a:t>18 iPhone</a:t>
            </a:r>
          </a:p>
          <a:p>
            <a:pPr marL="0" indent="0">
              <a:buNone/>
            </a:pPr>
            <a:endParaRPr lang="en-US" sz="5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5400" dirty="0" err="1">
                <a:ea typeface="+mn-lt"/>
                <a:cs typeface="+mn-lt"/>
              </a:rPr>
              <a:t>Pr</a:t>
            </a:r>
            <a:r>
              <a:rPr lang="en-US" sz="5400" dirty="0">
                <a:ea typeface="+mn-lt"/>
                <a:cs typeface="+mn-lt"/>
              </a:rPr>
              <a:t>(</a:t>
            </a:r>
            <a:r>
              <a:rPr lang="en-US" sz="5400" i="1" dirty="0">
                <a:ea typeface="+mn-lt"/>
                <a:cs typeface="+mn-lt"/>
              </a:rPr>
              <a:t>Android</a:t>
            </a:r>
            <a:r>
              <a:rPr lang="en-US" sz="5400" dirty="0">
                <a:ea typeface="+mn-lt"/>
                <a:cs typeface="+mn-lt"/>
              </a:rPr>
              <a:t>) = 56/74 = 0.757</a:t>
            </a:r>
          </a:p>
          <a:p>
            <a:pPr marL="0" indent="0">
              <a:buNone/>
            </a:pPr>
            <a:endParaRPr lang="en-US" sz="5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800" dirty="0">
                <a:ea typeface="+mn-lt"/>
                <a:cs typeface="+mn-lt"/>
              </a:rPr>
              <a:t>CIs around the proportion of Android users?</a:t>
            </a:r>
          </a:p>
        </p:txBody>
      </p:sp>
    </p:spTree>
    <p:extLst>
      <p:ext uri="{BB962C8B-B14F-4D97-AF65-F5344CB8AC3E}">
        <p14:creationId xmlns:p14="http://schemas.microsoft.com/office/powerpoint/2010/main" val="3401577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5BC9-10FC-79E8-40EE-E687D217F6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2F12-BD42-3284-F361-7AA3F357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5A617-998F-428B-88F6-B555C3D75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x̄ - z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x̄ + z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Standard deviation of a binomial:</a:t>
            </a: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3200" dirty="0">
                <a:ea typeface="Calibri" panose="020F0502020204030204"/>
                <a:cs typeface="Calibri" panose="020F0502020204030204"/>
              </a:rPr>
              <a:t>p = 56/74 = 0.757</a:t>
            </a:r>
          </a:p>
        </p:txBody>
      </p:sp>
      <p:pic>
        <p:nvPicPr>
          <p:cNvPr id="5" name="Picture 4" descr="s divided by the square root of N in brackets">
            <a:extLst>
              <a:ext uri="{FF2B5EF4-FFF2-40B4-BE49-F238E27FC236}">
                <a16:creationId xmlns:a16="http://schemas.microsoft.com/office/drawing/2014/main" id="{260BB75D-9A1C-2F58-0079-52073960B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294" y="1611073"/>
            <a:ext cx="1109753" cy="429704"/>
          </a:xfrm>
          <a:prstGeom prst="rect">
            <a:avLst/>
          </a:prstGeom>
        </p:spPr>
      </p:pic>
      <p:pic>
        <p:nvPicPr>
          <p:cNvPr id="6" name="Picture 5" descr="s divided by the square root of N in brackets">
            <a:extLst>
              <a:ext uri="{FF2B5EF4-FFF2-40B4-BE49-F238E27FC236}">
                <a16:creationId xmlns:a16="http://schemas.microsoft.com/office/drawing/2014/main" id="{31B4F7DF-B23C-6601-A9EC-19DAF4C59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50" y="2416205"/>
            <a:ext cx="1109753" cy="429704"/>
          </a:xfrm>
          <a:prstGeom prst="rect">
            <a:avLst/>
          </a:prstGeom>
        </p:spPr>
      </p:pic>
      <p:pic>
        <p:nvPicPr>
          <p:cNvPr id="7" name="Picture 6" descr="Equation: s equals square root of p times (p minus 1)">
            <a:extLst>
              <a:ext uri="{FF2B5EF4-FFF2-40B4-BE49-F238E27FC236}">
                <a16:creationId xmlns:a16="http://schemas.microsoft.com/office/drawing/2014/main" id="{A2ABF760-B435-C333-D025-9883BDB19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4262886"/>
            <a:ext cx="2844921" cy="92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1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83505-019A-4AEB-9B86-2B05BB764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F34A7-569C-0BC1-D0CC-A7676395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EE9DD-2386-6FA2-BFED-DD540094E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p –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p +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Standard deviation of a binomial:</a:t>
            </a: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Equation: s equals square root of p times (p minus 1)">
            <a:extLst>
              <a:ext uri="{FF2B5EF4-FFF2-40B4-BE49-F238E27FC236}">
                <a16:creationId xmlns:a16="http://schemas.microsoft.com/office/drawing/2014/main" id="{ADE488AD-73E8-BE44-7513-A7248BF8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4262886"/>
            <a:ext cx="2844921" cy="920151"/>
          </a:xfrm>
          <a:prstGeom prst="rect">
            <a:avLst/>
          </a:prstGeom>
        </p:spPr>
      </p:pic>
      <p:pic>
        <p:nvPicPr>
          <p:cNvPr id="4" name="Picture 3" descr="Equation SE equals s over the square-root of N, which equals the square root of p times (1 minus p) over the square root of N, which equals the square root of p times (1 minus p) divided by N.">
            <a:extLst>
              <a:ext uri="{FF2B5EF4-FFF2-40B4-BE49-F238E27FC236}">
                <a16:creationId xmlns:a16="http://schemas.microsoft.com/office/drawing/2014/main" id="{F9F16104-DED4-B15A-4F72-F625BFD73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424" y="5318184"/>
            <a:ext cx="7987553" cy="15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3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F70F-8019-6119-69D6-655131C62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3C35-393F-07A1-9636-6C30B6A97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E3F3-F34E-FE99-2C89-5550C9F5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p –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p +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Standard deviation of a binomial:</a:t>
            </a: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LCI = p – z × </a:t>
            </a:r>
          </a:p>
          <a:p>
            <a:pPr marL="457200" indent="-457200"/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UCI = p + z × </a:t>
            </a:r>
          </a:p>
          <a:p>
            <a:pPr marL="457200" indent="-457200"/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Mathematical expression: square root of p times (1 - p) divided by N">
            <a:extLst>
              <a:ext uri="{FF2B5EF4-FFF2-40B4-BE49-F238E27FC236}">
                <a16:creationId xmlns:a16="http://schemas.microsoft.com/office/drawing/2014/main" id="{A2CEDEC6-A598-60DD-DD1C-164DED9FC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8" y="4549588"/>
            <a:ext cx="1239931" cy="645459"/>
          </a:xfrm>
          <a:prstGeom prst="rect">
            <a:avLst/>
          </a:prstGeom>
        </p:spPr>
      </p:pic>
      <p:pic>
        <p:nvPicPr>
          <p:cNvPr id="6" name="Picture 5" descr="Mathematical expression: square root of p times (1 - p) divided by N">
            <a:extLst>
              <a:ext uri="{FF2B5EF4-FFF2-40B4-BE49-F238E27FC236}">
                <a16:creationId xmlns:a16="http://schemas.microsoft.com/office/drawing/2014/main" id="{76A59A6C-78FD-56CE-6D2D-8575252D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29" y="5706035"/>
            <a:ext cx="1239931" cy="64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01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44BBA-35F8-9C26-930D-614D7EC64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8390-B46C-F0F3-4A24-1009952D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7999-8307-2714-650A-6193E156A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p –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p +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Standard deviation of a binomial:</a:t>
            </a: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LCI = 0.757 - 1.96 </a:t>
            </a:r>
          </a:p>
          <a:p>
            <a:pPr marL="457200" indent="-457200"/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UCI = 0.757 + 1.96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Picture 3" descr="Mathematical expression: square root of 0.757 times (1 - 0.0757) divided by 74">
            <a:extLst>
              <a:ext uri="{FF2B5EF4-FFF2-40B4-BE49-F238E27FC236}">
                <a16:creationId xmlns:a16="http://schemas.microsoft.com/office/drawing/2014/main" id="{B7D6DBD1-5D47-6F53-6A22-2E299EA1F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203" y="4485994"/>
            <a:ext cx="2358278" cy="772646"/>
          </a:xfrm>
          <a:prstGeom prst="rect">
            <a:avLst/>
          </a:prstGeom>
        </p:spPr>
      </p:pic>
      <p:pic>
        <p:nvPicPr>
          <p:cNvPr id="7" name="Picture 6" descr="Mathematical expression: square root of 0.757 times (1 - 0.0757) divided by 74">
            <a:extLst>
              <a:ext uri="{FF2B5EF4-FFF2-40B4-BE49-F238E27FC236}">
                <a16:creationId xmlns:a16="http://schemas.microsoft.com/office/drawing/2014/main" id="{265444FE-F530-D963-672E-7352A4A8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568" y="5669335"/>
            <a:ext cx="2358278" cy="7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34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769E8-1E3D-6A37-FC20-49D43AE9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AB65-AA7E-12F4-CF00-1568A886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964ED-FBE2-817E-4E87-4BADDC8AB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LCI = </a:t>
            </a:r>
            <a:r>
              <a:rPr lang="en-US" sz="3200" dirty="0">
                <a:ea typeface="Calibri"/>
                <a:cs typeface="Calibri"/>
              </a:rPr>
              <a:t>p –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UCI =</a:t>
            </a:r>
            <a:r>
              <a:rPr lang="en-US" sz="5400" b="1" dirty="0">
                <a:ea typeface="Calibri"/>
                <a:cs typeface="Calibri"/>
              </a:rPr>
              <a:t> </a:t>
            </a:r>
            <a:r>
              <a:rPr lang="en-US" sz="3200" dirty="0">
                <a:ea typeface="Calibri"/>
                <a:cs typeface="Calibri"/>
              </a:rPr>
              <a:t>p + z × </a:t>
            </a:r>
            <a:r>
              <a:rPr lang="en-US" sz="3200" i="1" dirty="0">
                <a:ea typeface="Calibri"/>
                <a:cs typeface="Calibri"/>
              </a:rPr>
              <a:t>SE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Standard deviation of a binomial:</a:t>
            </a: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LCI = 0.659</a:t>
            </a:r>
          </a:p>
          <a:p>
            <a:pPr marL="457200" indent="-457200"/>
            <a:endParaRPr lang="en-US" sz="3200" dirty="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UCI = 0.855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14234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4FA54-662F-11C6-B8E5-81A3708C1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487E-6FB2-53D2-F1B8-9B7F8D358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intervals of a proportion: Wald interval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9CBD-9695-051D-25C5-D2B4445E8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 b="1" dirty="0">
                <a:ea typeface="Calibri"/>
                <a:cs typeface="Calibri"/>
              </a:rPr>
              <a:t>Assume a normal distribution?</a:t>
            </a:r>
            <a:endParaRPr lang="en-US" dirty="0"/>
          </a:p>
          <a:p>
            <a:pPr marL="457200" indent="-457200"/>
            <a:r>
              <a:rPr lang="en-US" sz="3200" dirty="0">
                <a:ea typeface="Calibri"/>
                <a:cs typeface="Calibri"/>
              </a:rPr>
              <a:t>Wald interval is often inaccurate</a:t>
            </a:r>
          </a:p>
          <a:p>
            <a:pPr marL="457200" indent="-457200"/>
            <a:r>
              <a:rPr lang="en-US" sz="3200" dirty="0">
                <a:ea typeface="Calibri"/>
                <a:cs typeface="Calibri"/>
              </a:rPr>
              <a:t>Problematic when p near 0 or 1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3200" b="1" dirty="0">
                <a:ea typeface="Calibri" panose="020F0502020204030204"/>
                <a:cs typeface="Calibri" panose="020F0502020204030204"/>
              </a:rPr>
              <a:t>Other ways to calculate proportion CIs</a:t>
            </a: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Compare methods with simulated data</a:t>
            </a: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Clopper-Pearson method used by </a:t>
            </a:r>
            <a:r>
              <a:rPr lang="en-US" sz="3200" err="1">
                <a:ea typeface="Calibri" panose="020F0502020204030204"/>
                <a:cs typeface="Calibri" panose="020F0502020204030204"/>
              </a:rPr>
              <a:t>jamovi</a:t>
            </a:r>
            <a:endParaRPr lang="en-US" sz="3200">
              <a:ea typeface="Calibri" panose="020F0502020204030204"/>
              <a:cs typeface="Calibri" panose="020F0502020204030204"/>
            </a:endParaRP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Clopper-Pearson wider than necessary</a:t>
            </a:r>
          </a:p>
          <a:p>
            <a:pPr marL="457200" indent="-457200"/>
            <a:r>
              <a:rPr lang="en-US" sz="3200" dirty="0">
                <a:ea typeface="Calibri" panose="020F0502020204030204"/>
                <a:cs typeface="Calibri" panose="020F0502020204030204"/>
              </a:rPr>
              <a:t>Based on the binomial distribution</a:t>
            </a:r>
          </a:p>
          <a:p>
            <a:pPr marL="0" indent="0">
              <a:buNone/>
            </a:pPr>
            <a:endParaRPr lang="en-US" sz="32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2311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3B6CF-0149-DB7A-BEB9-E09986725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246D-E962-430D-5378-D161281B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A bigger problem with the normal distribution and CIs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CE392-2096-73A8-E0DF-E4D35B35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61" y="991738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000" b="1" dirty="0">
                <a:ea typeface="Calibri"/>
                <a:cs typeface="Calibri"/>
              </a:rPr>
              <a:t>Assuming we know population standard deviation (</a:t>
            </a:r>
            <a:r>
              <a:rPr lang="en-US" sz="4000" dirty="0">
                <a:ea typeface="+mn-lt"/>
                <a:cs typeface="+mn-lt"/>
              </a:rPr>
              <a:t>σ</a:t>
            </a:r>
            <a:r>
              <a:rPr lang="en-US" sz="4000" b="1" dirty="0">
                <a:ea typeface="Calibri"/>
                <a:cs typeface="Calibri"/>
              </a:rPr>
              <a:t>)</a:t>
            </a:r>
            <a:endParaRPr lang="en-US" sz="4000" dirty="0">
              <a:ea typeface="Calibri"/>
              <a:cs typeface="Calibri"/>
            </a:endParaRPr>
          </a:p>
          <a:p>
            <a:pPr marL="457200" indent="-457200"/>
            <a:r>
              <a:rPr lang="en-US" sz="4000" dirty="0">
                <a:ea typeface="Calibri"/>
                <a:cs typeface="Calibri"/>
              </a:rPr>
              <a:t>Only have sample estimate, s</a:t>
            </a:r>
          </a:p>
          <a:p>
            <a:pPr marL="457200" indent="-457200"/>
            <a:r>
              <a:rPr lang="en-US" sz="4000" dirty="0">
                <a:ea typeface="Calibri"/>
                <a:cs typeface="Calibri"/>
              </a:rPr>
              <a:t>Need to account for this uncertainty</a:t>
            </a:r>
          </a:p>
          <a:p>
            <a:pPr marL="457200" indent="-457200"/>
            <a:r>
              <a:rPr lang="en-US" sz="4000" dirty="0">
                <a:ea typeface="Calibri"/>
                <a:cs typeface="Calibri"/>
              </a:rPr>
              <a:t>Normal distribution will be biased</a:t>
            </a:r>
          </a:p>
          <a:p>
            <a:pPr marL="457200" indent="-457200"/>
            <a:r>
              <a:rPr lang="en-US" sz="4000" dirty="0">
                <a:ea typeface="Calibri"/>
                <a:cs typeface="Calibri"/>
              </a:rPr>
              <a:t>t-distribution will correct for bias</a:t>
            </a:r>
          </a:p>
          <a:p>
            <a:pPr marL="457200" indent="-457200"/>
            <a:endParaRPr lang="en-US" sz="3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0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768F0-3FEA-6B86-4557-90FE3990F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CD3F-3374-282A-32B3-C14A5863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05A19-51DD-8B9B-DBA3-B46891BE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 dirty="0">
                <a:ea typeface="Calibri"/>
                <a:cs typeface="Calibri"/>
              </a:rPr>
              <a:t>Confidence in </a:t>
            </a:r>
            <a:r>
              <a:rPr lang="en-US" sz="5400" b="1" err="1">
                <a:ea typeface="Calibri"/>
                <a:cs typeface="Calibri"/>
              </a:rPr>
              <a:t>μ</a:t>
            </a:r>
            <a:r>
              <a:rPr lang="en-US" sz="5400" b="1" baseline="-25000" err="1">
                <a:ea typeface="Calibri"/>
                <a:cs typeface="Calibri"/>
              </a:rPr>
              <a:t>x</a:t>
            </a:r>
            <a:r>
              <a:rPr lang="en-US" sz="5400" b="1" dirty="0">
                <a:ea typeface="Calibri"/>
                <a:cs typeface="Calibri"/>
              </a:rPr>
              <a:t>:</a:t>
            </a:r>
            <a:endParaRPr lang="en-US"/>
          </a:p>
          <a:p>
            <a:pPr marL="685800" indent="-685800"/>
            <a:r>
              <a:rPr lang="en-US" sz="5400" b="1" dirty="0">
                <a:ea typeface="Calibri"/>
                <a:cs typeface="Calibri"/>
              </a:rPr>
              <a:t>High: </a:t>
            </a:r>
            <a:r>
              <a:rPr lang="en-US" sz="5400" dirty="0">
                <a:ea typeface="Calibri"/>
                <a:cs typeface="Calibri"/>
              </a:rPr>
              <a:t>Mean wing length was </a:t>
            </a:r>
            <a:r>
              <a:rPr lang="en-US" sz="5400" dirty="0">
                <a:ea typeface="+mn-lt"/>
                <a:cs typeface="+mn-lt"/>
              </a:rPr>
              <a:t>x̄ = 7.2 </a:t>
            </a:r>
            <a:r>
              <a:rPr lang="en-US" sz="5400" i="1" dirty="0">
                <a:ea typeface="+mn-lt"/>
                <a:cs typeface="+mn-lt"/>
              </a:rPr>
              <a:t>cm</a:t>
            </a:r>
            <a:r>
              <a:rPr lang="en-US" sz="5400" dirty="0">
                <a:ea typeface="+mn-lt"/>
                <a:cs typeface="+mn-lt"/>
              </a:rPr>
              <a:t> (7.1, 7.3)</a:t>
            </a:r>
          </a:p>
          <a:p>
            <a:pPr marL="685800" indent="-685800"/>
            <a:r>
              <a:rPr lang="en-US" sz="5400" b="1" dirty="0">
                <a:ea typeface="+mn-lt"/>
                <a:cs typeface="+mn-lt"/>
              </a:rPr>
              <a:t>Low</a:t>
            </a:r>
            <a:r>
              <a:rPr lang="en-US" sz="5400" dirty="0">
                <a:ea typeface="+mn-lt"/>
                <a:cs typeface="+mn-lt"/>
              </a:rPr>
              <a:t>: Mean wing length was x̄ = 7.2 cm (5.2, 9.2)</a:t>
            </a:r>
          </a:p>
          <a:p>
            <a:pPr marL="0" indent="0">
              <a:buNone/>
            </a:pPr>
            <a:r>
              <a:rPr lang="en-US" sz="5400" dirty="0">
                <a:ea typeface="+mn-lt"/>
                <a:cs typeface="+mn-lt"/>
              </a:rPr>
              <a:t>Show the lower (7.1) and upper (7.3) confidence interval (CI)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2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10FD5-0406-49EA-B75F-C18A9B955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F1AA-BDC5-279A-3948-A7546448D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92000" cy="922997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sampled mean value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1B74-8D2D-8C8F-ABF3-EB2B59A3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97" y="1063625"/>
            <a:ext cx="11780806" cy="56165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400" b="1" dirty="0">
                <a:ea typeface="Calibri"/>
                <a:cs typeface="Calibri"/>
              </a:rPr>
              <a:t>The goal of CIs is to contain uncertainty: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How frequently will the CIs that we draw </a:t>
            </a:r>
            <a:r>
              <a:rPr lang="en-US" sz="5400" i="1" dirty="0">
                <a:ea typeface="Calibri"/>
                <a:cs typeface="Calibri"/>
              </a:rPr>
              <a:t>contain </a:t>
            </a:r>
            <a:r>
              <a:rPr lang="en-US" sz="5400" dirty="0">
                <a:ea typeface="Calibri"/>
                <a:cs typeface="Calibri"/>
              </a:rPr>
              <a:t>the population mean (</a:t>
            </a:r>
            <a:r>
              <a:rPr lang="en-US" sz="5400" err="1">
                <a:ea typeface="+mn-lt"/>
                <a:cs typeface="+mn-lt"/>
              </a:rPr>
              <a:t>μ</a:t>
            </a:r>
            <a:r>
              <a:rPr lang="en-US" sz="5400" baseline="-25000" err="1">
                <a:ea typeface="+mn-lt"/>
                <a:cs typeface="+mn-lt"/>
              </a:rPr>
              <a:t>x</a:t>
            </a:r>
            <a:r>
              <a:rPr lang="en-US" sz="5400" dirty="0">
                <a:ea typeface="Calibri"/>
                <a:cs typeface="Calibri"/>
              </a:rPr>
              <a:t>)?</a:t>
            </a:r>
          </a:p>
          <a:p>
            <a:pPr marL="685800" indent="-685800"/>
            <a:r>
              <a:rPr lang="en-US" sz="5400" dirty="0">
                <a:ea typeface="Calibri"/>
                <a:cs typeface="Calibri"/>
              </a:rPr>
              <a:t>Logic is again based on repeated resampling</a:t>
            </a:r>
          </a:p>
        </p:txBody>
      </p:sp>
    </p:spTree>
    <p:extLst>
      <p:ext uri="{BB962C8B-B14F-4D97-AF65-F5344CB8AC3E}">
        <p14:creationId xmlns:p14="http://schemas.microsoft.com/office/powerpoint/2010/main" val="427886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8040-4AC8-BEE9-7DF1-8174F619D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2F05-69CF-8E47-CBEA-C74294C54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Sampling from a population (confidence intervals)</a:t>
            </a:r>
            <a:endParaRPr lang="en-US" dirty="0"/>
          </a:p>
        </p:txBody>
      </p:sp>
      <p:pic>
        <p:nvPicPr>
          <p:cNvPr id="4" name="Picture 3" descr="30+ bird silhouettes in a dotted box called 'population'. Within this, four birds are in a grey box called 'sample'.">
            <a:extLst>
              <a:ext uri="{FF2B5EF4-FFF2-40B4-BE49-F238E27FC236}">
                <a16:creationId xmlns:a16="http://schemas.microsoft.com/office/drawing/2014/main" id="{698ABBFE-BC3A-50C9-075F-CD110AAF1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21" y="646981"/>
            <a:ext cx="8132533" cy="575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BF764-7B4A-DB0A-4F3B-5BABC709D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F4A7-D94B-EDC6-5331-9A3733B4E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Consider the distribution of a sample of N = 40</a:t>
            </a:r>
            <a:endParaRPr lang="en-US" dirty="0"/>
          </a:p>
        </p:txBody>
      </p:sp>
      <p:pic>
        <p:nvPicPr>
          <p:cNvPr id="4" name="Picture 3" descr="40 bird silhouettes in a grey box called 'sample'.">
            <a:extLst>
              <a:ext uri="{FF2B5EF4-FFF2-40B4-BE49-F238E27FC236}">
                <a16:creationId xmlns:a16="http://schemas.microsoft.com/office/drawing/2014/main" id="{7109D6F1-7516-1A01-2A96-D5EA90B1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621" y="856049"/>
            <a:ext cx="8132533" cy="53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F3CD-499D-96D9-ED4A-D01373998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862E-D9A7-3921-FDA7-A5E862D2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82850" cy="700802"/>
          </a:xfrm>
        </p:spPr>
        <p:txBody>
          <a:bodyPr>
            <a:noAutofit/>
          </a:bodyPr>
          <a:lstStyle/>
          <a:p>
            <a:r>
              <a:rPr lang="en-US" sz="3600" dirty="0">
                <a:cs typeface="Calibri Light"/>
              </a:rPr>
              <a:t>Sample means given true mean of 7.2 when N = 40</a:t>
            </a:r>
            <a:endParaRPr lang="en-US" sz="3600" dirty="0"/>
          </a:p>
        </p:txBody>
      </p:sp>
      <p:pic>
        <p:nvPicPr>
          <p:cNvPr id="4" name="Picture 3" descr="Four grey boxes with 40 bird silhouettes each, and boxes indicating a sample mean for each of 6.59, 7.45, 7.03, and 6.5.">
            <a:extLst>
              <a:ext uri="{FF2B5EF4-FFF2-40B4-BE49-F238E27FC236}">
                <a16:creationId xmlns:a16="http://schemas.microsoft.com/office/drawing/2014/main" id="{78577237-11F6-6AD6-EF57-8FD0B5CA6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66" y="717504"/>
            <a:ext cx="7630296" cy="61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83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B206EB-E7CB-597C-A03B-CCB5EDA1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7F4-9D2F-890C-0B1F-E3A432A0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" y="5691"/>
            <a:ext cx="12168996" cy="908620"/>
          </a:xfrm>
        </p:spPr>
        <p:txBody>
          <a:bodyPr>
            <a:normAutofit/>
          </a:bodyPr>
          <a:lstStyle/>
          <a:p>
            <a:r>
              <a:rPr lang="en-US" sz="3600" dirty="0">
                <a:cs typeface="Calibri Light"/>
              </a:rPr>
              <a:t>Confidence in a sampled mean value (80%)</a:t>
            </a:r>
            <a:endParaRPr lang="en-US" dirty="0"/>
          </a:p>
        </p:txBody>
      </p:sp>
      <p:pic>
        <p:nvPicPr>
          <p:cNvPr id="3" name="Picture 2" descr="Plot showing 4 independent samples on the x-axis with the mean of those samples with error bars on the y-axis, and arrows overlapping a population mean of 7.2 represented by a dashed horizontal line.">
            <a:extLst>
              <a:ext uri="{FF2B5EF4-FFF2-40B4-BE49-F238E27FC236}">
                <a16:creationId xmlns:a16="http://schemas.microsoft.com/office/drawing/2014/main" id="{E9134F1A-BFBC-E431-B3D0-C01937CE1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21" y="920033"/>
            <a:ext cx="8462408" cy="56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0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6fa6db5-9f3a-4c93-9e38-61059ee07e95}" enabled="1" method="Standard" siteId="{4e8d09f7-cc79-4ccb-9149-a4238dd1742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Confidence intervals</vt:lpstr>
      <vt:lpstr>Confidence in sampled mean value</vt:lpstr>
      <vt:lpstr>Confidence in sampled mean value</vt:lpstr>
      <vt:lpstr>Confidence in sampled mean value</vt:lpstr>
      <vt:lpstr>Confidence in sampled mean value</vt:lpstr>
      <vt:lpstr>Sampling from a population (confidence intervals)</vt:lpstr>
      <vt:lpstr>Consider the distribution of a sample of N = 40</vt:lpstr>
      <vt:lpstr>Sample means given true mean of 7.2 when N = 40</vt:lpstr>
      <vt:lpstr>Confidence in a sampled mean value (80%)</vt:lpstr>
      <vt:lpstr>Confidence in a sampled mean value (80%)</vt:lpstr>
      <vt:lpstr>Confidence in sampled mean value</vt:lpstr>
      <vt:lpstr>Confidence in a sampled mean value (80%)</vt:lpstr>
      <vt:lpstr>Confidence in a sampled mean value (80%)</vt:lpstr>
      <vt:lpstr>Confidence in a sampled mean value</vt:lpstr>
      <vt:lpstr>Concrete example: mean of 7 temperatures °C</vt:lpstr>
      <vt:lpstr>Sample mean could be far off the population mean</vt:lpstr>
      <vt:lpstr>Concrete example: mean of 7 temperatures °C</vt:lpstr>
      <vt:lpstr>Sample mean could be far off the population mean</vt:lpstr>
      <vt:lpstr>What do we actually mean by 95% confidence?</vt:lpstr>
      <vt:lpstr>But what are we actually calculating?</vt:lpstr>
      <vt:lpstr>But what are we actually calculating?</vt:lpstr>
      <vt:lpstr>How do we calculate confidence intervals?</vt:lpstr>
      <vt:lpstr>Concrete example: mean of 7 temperatures °C</vt:lpstr>
      <vt:lpstr>Concrete example: mean of 7 temperatures °C</vt:lpstr>
      <vt:lpstr>Concrete example: mean of 7 temperatures °C</vt:lpstr>
      <vt:lpstr>Visualising a confidence interval</vt:lpstr>
      <vt:lpstr>Visualising a confidence interval</vt:lpstr>
      <vt:lpstr>Accuracy of confidence intervals</vt:lpstr>
      <vt:lpstr>Confidence intervals of a proportion</vt:lpstr>
      <vt:lpstr>Confidence intervals of a proportion</vt:lpstr>
      <vt:lpstr>Confidence intervals of a proportion: Wald interval</vt:lpstr>
      <vt:lpstr>Confidence intervals of a proportion: Wald interval</vt:lpstr>
      <vt:lpstr>Confidence intervals of a proportion: Wald interval</vt:lpstr>
      <vt:lpstr>Confidence intervals of a proportion: Wald interval</vt:lpstr>
      <vt:lpstr>Confidence intervals of a proportion: Wald interval</vt:lpstr>
      <vt:lpstr>Confidence intervals of a proportion: Wald interval</vt:lpstr>
      <vt:lpstr>A bigger problem with the normal distribution and CIs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2385</cp:revision>
  <dcterms:created xsi:type="dcterms:W3CDTF">2023-01-20T14:04:15Z</dcterms:created>
  <dcterms:modified xsi:type="dcterms:W3CDTF">2026-04-18T16:37:26Z</dcterms:modified>
</cp:coreProperties>
</file>