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286" r:id="rId9"/>
    <p:sldId id="273" r:id="rId10"/>
    <p:sldId id="359" r:id="rId11"/>
    <p:sldId id="360" r:id="rId12"/>
    <p:sldId id="361" r:id="rId13"/>
    <p:sldId id="336" r:id="rId14"/>
    <p:sldId id="337" r:id="rId15"/>
    <p:sldId id="362" r:id="rId16"/>
    <p:sldId id="363" r:id="rId17"/>
    <p:sldId id="364" r:id="rId18"/>
    <p:sldId id="365" r:id="rId19"/>
    <p:sldId id="366" r:id="rId20"/>
    <p:sldId id="293" r:id="rId21"/>
    <p:sldId id="367" r:id="rId22"/>
    <p:sldId id="348" r:id="rId23"/>
    <p:sldId id="345" r:id="rId24"/>
    <p:sldId id="301" r:id="rId25"/>
    <p:sldId id="368" r:id="rId26"/>
    <p:sldId id="369" r:id="rId27"/>
    <p:sldId id="3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EA0C2-8445-779A-C659-54809F69D882}" v="4" dt="2026-04-18T16:41:22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F8BEA0C2-8445-779A-C659-54809F69D882}"/>
    <pc:docChg chg="modSld">
      <pc:chgData name="Brad Duthie" userId="S::ad78@stir.ac.uk::91f2dfe8-4ab1-472c-bdc2-755eae2f61cc" providerId="AD" clId="Web-{F8BEA0C2-8445-779A-C659-54809F69D882}" dt="2026-04-18T16:41:22.566" v="3"/>
      <pc:docMkLst>
        <pc:docMk/>
      </pc:docMkLst>
      <pc:sldChg chg="addSp delSp modSp">
        <pc:chgData name="Brad Duthie" userId="S::ad78@stir.ac.uk::91f2dfe8-4ab1-472c-bdc2-755eae2f61cc" providerId="AD" clId="Web-{F8BEA0C2-8445-779A-C659-54809F69D882}" dt="2026-04-18T16:41:22.566" v="3"/>
        <pc:sldMkLst>
          <pc:docMk/>
          <pc:sldMk cId="109857222" sldId="256"/>
        </pc:sldMkLst>
        <pc:spChg chg="mod">
          <ac:chgData name="Brad Duthie" userId="S::ad78@stir.ac.uk::91f2dfe8-4ab1-472c-bdc2-755eae2f61cc" providerId="AD" clId="Web-{F8BEA0C2-8445-779A-C659-54809F69D882}" dt="2026-04-18T16:41:15.753" v="0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Brad Duthie" userId="S::ad78@stir.ac.uk::91f2dfe8-4ab1-472c-bdc2-755eae2f61cc" providerId="AD" clId="Web-{F8BEA0C2-8445-779A-C659-54809F69D882}" dt="2026-04-18T16:41:20.472" v="2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Brad Duthie" userId="S::ad78@stir.ac.uk::91f2dfe8-4ab1-472c-bdc2-755eae2f61cc" providerId="AD" clId="Web-{F8BEA0C2-8445-779A-C659-54809F69D882}" dt="2026-04-18T16:41:22.566" v="3"/>
          <ac:spMkLst>
            <pc:docMk/>
            <pc:sldMk cId="109857222" sldId="256"/>
            <ac:spMk id="5" creationId="{D66F079E-7232-8C39-5A1B-4CC3F7BB36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radduthie.github.io/stats/app/t_sc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duthie.github.io/stats/app/zand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duthie.github.io/stats/app/t_scor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367853/scotland-average-temperatur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radduthie.github.io/stats/app/t_scor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duthie.github.io/stats/app/zand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67" y="1122363"/>
            <a:ext cx="10035395" cy="230133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z- and t-intervals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D9F17-5D21-5B17-BC1A-7394233E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BC1-0F03-807D-B0EE-4ACE435D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C958D-6761-4EE8-E9EA-C8A53BBBC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600" b="1" dirty="0">
                <a:ea typeface="Calibri"/>
                <a:cs typeface="Calibri"/>
              </a:rPr>
              <a:t>Really assuming s = </a:t>
            </a:r>
            <a:r>
              <a:rPr lang="en-US" sz="6600" dirty="0">
                <a:ea typeface="+mn-lt"/>
                <a:cs typeface="+mn-lt"/>
              </a:rPr>
              <a:t>σ</a:t>
            </a:r>
            <a:endParaRPr lang="en-US" dirty="0"/>
          </a:p>
          <a:p>
            <a:pPr marL="0" indent="0">
              <a:buNone/>
            </a:pPr>
            <a:endParaRPr lang="en-US" sz="6600" b="1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6600" b="1" dirty="0">
                <a:ea typeface="Calibri"/>
                <a:cs typeface="Calibri"/>
              </a:rPr>
              <a:t>LCI = </a:t>
            </a:r>
            <a:r>
              <a:rPr lang="en-US" sz="6600" dirty="0">
                <a:ea typeface="Calibri"/>
                <a:cs typeface="Calibri"/>
              </a:rPr>
              <a:t>x̄ - z</a:t>
            </a:r>
          </a:p>
          <a:p>
            <a:pPr marL="457200" indent="-457200">
              <a:buFont typeface="Arial"/>
              <a:buChar char="•"/>
            </a:pPr>
            <a:endParaRPr lang="en-US" sz="66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6600" b="1" dirty="0">
                <a:ea typeface="Calibri"/>
                <a:cs typeface="Calibri"/>
              </a:rPr>
              <a:t>UCI =</a:t>
            </a:r>
            <a:r>
              <a:rPr lang="en-US" sz="9600" b="1" dirty="0">
                <a:ea typeface="Calibri"/>
                <a:cs typeface="Calibri"/>
              </a:rPr>
              <a:t> </a:t>
            </a:r>
            <a:r>
              <a:rPr lang="en-US" sz="6600" dirty="0">
                <a:ea typeface="Calibri"/>
                <a:cs typeface="Calibri"/>
              </a:rPr>
              <a:t>x̄ + z</a:t>
            </a:r>
          </a:p>
        </p:txBody>
      </p:sp>
      <p:pic>
        <p:nvPicPr>
          <p:cNvPr id="4" name="Picture 3" descr="Sigma divided by the square root of N in brackets">
            <a:extLst>
              <a:ext uri="{FF2B5EF4-FFF2-40B4-BE49-F238E27FC236}">
                <a16:creationId xmlns:a16="http://schemas.microsoft.com/office/drawing/2014/main" id="{16CE920D-7FD8-6768-BA02-89F2FC05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48" y="2979861"/>
            <a:ext cx="1495425" cy="1392656"/>
          </a:xfrm>
          <a:prstGeom prst="rect">
            <a:avLst/>
          </a:prstGeom>
        </p:spPr>
      </p:pic>
      <p:pic>
        <p:nvPicPr>
          <p:cNvPr id="7" name="Picture 6" descr="Sigma divided by the square root of N in brackets">
            <a:extLst>
              <a:ext uri="{FF2B5EF4-FFF2-40B4-BE49-F238E27FC236}">
                <a16:creationId xmlns:a16="http://schemas.microsoft.com/office/drawing/2014/main" id="{C74EBB86-0ED5-9CE2-E867-2E61B7D6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21" y="5292597"/>
            <a:ext cx="1495425" cy="13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5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53A4-DF0E-57FA-783A-D7CFFBB4F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B7F0-94C9-8FE1-0B0F-E01130A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1C99-4515-6239-73C6-493424EE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600" b="1" dirty="0">
                <a:ea typeface="Calibri"/>
                <a:cs typeface="Calibri"/>
              </a:rPr>
              <a:t>Problem assuming: s = </a:t>
            </a:r>
            <a:r>
              <a:rPr lang="en-US" sz="6600" dirty="0">
                <a:ea typeface="+mn-lt"/>
                <a:cs typeface="+mn-lt"/>
              </a:rPr>
              <a:t>σ</a:t>
            </a:r>
            <a:endParaRPr lang="en-US" dirty="0"/>
          </a:p>
          <a:p>
            <a:pPr marL="857250" indent="-857250"/>
            <a:r>
              <a:rPr lang="en-US" sz="6600" dirty="0">
                <a:ea typeface="Calibri"/>
                <a:cs typeface="Calibri"/>
              </a:rPr>
              <a:t>Assuming no uncertainty in estimation of standard deviation (σ)</a:t>
            </a:r>
          </a:p>
          <a:p>
            <a:pPr marL="857250" indent="-857250"/>
            <a:r>
              <a:rPr lang="en-US" sz="6600" dirty="0">
                <a:ea typeface="Calibri"/>
                <a:cs typeface="Calibri"/>
              </a:rPr>
              <a:t>If uncertainty in σ, our CIs will be wrong</a:t>
            </a:r>
          </a:p>
        </p:txBody>
      </p:sp>
    </p:spTree>
    <p:extLst>
      <p:ext uri="{BB962C8B-B14F-4D97-AF65-F5344CB8AC3E}">
        <p14:creationId xmlns:p14="http://schemas.microsoft.com/office/powerpoint/2010/main" val="57959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39A3-B32B-8255-4D36-094CBFCE9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6BA7-F416-E0C0-DADE-C18FD12C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B21C-F63D-84B0-C94D-573C7F5A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000" b="1" dirty="0">
                <a:ea typeface="Calibri"/>
                <a:cs typeface="Calibri"/>
              </a:rPr>
              <a:t>Problem assuming: s = </a:t>
            </a:r>
            <a:r>
              <a:rPr lang="en-US" sz="6000" dirty="0">
                <a:ea typeface="+mn-lt"/>
                <a:cs typeface="+mn-lt"/>
              </a:rPr>
              <a:t>σ</a:t>
            </a:r>
            <a:endParaRPr lang="en-US" sz="6000">
              <a:ea typeface="Calibri"/>
              <a:cs typeface="Calibri"/>
            </a:endParaRPr>
          </a:p>
          <a:p>
            <a:pPr marL="857250" indent="-857250"/>
            <a:r>
              <a:rPr lang="en-US" sz="6000" dirty="0">
                <a:ea typeface="Calibri"/>
                <a:cs typeface="Calibri"/>
              </a:rPr>
              <a:t>Problem less relevant</a:t>
            </a:r>
            <a:r>
              <a:rPr lang="en-US" sz="6000" baseline="30000" dirty="0">
                <a:ea typeface="Calibri"/>
                <a:cs typeface="Calibri"/>
              </a:rPr>
              <a:t>1</a:t>
            </a:r>
            <a:r>
              <a:rPr lang="en-US" sz="6000" dirty="0">
                <a:ea typeface="Calibri"/>
                <a:cs typeface="Calibri"/>
              </a:rPr>
              <a:t> for large (N &gt; 30) sample sizes</a:t>
            </a:r>
          </a:p>
          <a:p>
            <a:pPr marL="857250" indent="-857250"/>
            <a:r>
              <a:rPr lang="en-US" sz="6000" dirty="0">
                <a:ea typeface="Calibri"/>
                <a:cs typeface="Calibri"/>
              </a:rPr>
              <a:t>Low sample size increases uncertainty of standard deviation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D69C16-81AB-78EF-E7AB-D331E09E887C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</a:rPr>
              <a:t>Sokal, RR &amp; FJ Rohlf. 1995. Biometry. 3rd ed. WH Freeman &amp; Company, New York, USA.</a:t>
            </a:r>
            <a:endParaRPr lang="en-US" sz="5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23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F764-7B4A-DB0A-4F3B-5BABC709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F4A7-D94B-EDC6-5331-9A3733B4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Confidence in a sampled mean value</a:t>
            </a:r>
            <a:endParaRPr lang="en-US" dirty="0"/>
          </a:p>
        </p:txBody>
      </p:sp>
      <p:pic>
        <p:nvPicPr>
          <p:cNvPr id="4" name="Picture 3" descr="Close up of a cat's confused face.">
            <a:extLst>
              <a:ext uri="{FF2B5EF4-FFF2-40B4-BE49-F238E27FC236}">
                <a16:creationId xmlns:a16="http://schemas.microsoft.com/office/drawing/2014/main" id="{7109D6F1-7516-1A01-2A96-D5EA90B1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0" y="1056576"/>
            <a:ext cx="3803913" cy="50520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B73181-738B-46B3-36F8-C871D8CDA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176" y="1210677"/>
            <a:ext cx="6607227" cy="54694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Uncertainty in the standard deviation?</a:t>
            </a:r>
          </a:p>
          <a:p>
            <a:pPr marL="0" indent="0"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Need to adjust the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0046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F3CD-499D-96D9-ED4A-D0137399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862E-D9A7-3921-FDA7-A5E862D2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850" cy="700802"/>
          </a:xfrm>
        </p:spPr>
        <p:txBody>
          <a:bodyPr>
            <a:noAutofit/>
          </a:bodyPr>
          <a:lstStyle/>
          <a:p>
            <a:r>
              <a:rPr lang="en-US" sz="3600" dirty="0">
                <a:cs typeface="Calibri Light"/>
              </a:rPr>
              <a:t>The normal distribution</a:t>
            </a:r>
            <a:endParaRPr lang="en-US" dirty="0"/>
          </a:p>
        </p:txBody>
      </p:sp>
      <p:pic>
        <p:nvPicPr>
          <p:cNvPr id="3" name="Picture 2" descr="Formula for a normal distribution that you do not need to know.">
            <a:extLst>
              <a:ext uri="{FF2B5EF4-FFF2-40B4-BE49-F238E27FC236}">
                <a16:creationId xmlns:a16="http://schemas.microsoft.com/office/drawing/2014/main" id="{B9A6BE87-2B51-6A6F-1C36-4C591507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17" y="629460"/>
            <a:ext cx="7343954" cy="216289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CAB7B9-1F7D-E184-8A12-517249DF4D1C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</a:rPr>
              <a:t>You do not need to know this equation.</a:t>
            </a:r>
            <a:endParaRPr lang="en-US" sz="5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78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3EA7A-531A-0264-7F83-490F8AE35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50616-8369-623C-1615-5C029523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850" cy="700802"/>
          </a:xfrm>
        </p:spPr>
        <p:txBody>
          <a:bodyPr>
            <a:noAutofit/>
          </a:bodyPr>
          <a:lstStyle/>
          <a:p>
            <a:r>
              <a:rPr lang="en-US" sz="3600" dirty="0">
                <a:cs typeface="Calibri Light"/>
              </a:rPr>
              <a:t>The t-distribution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ADDE61-D889-FC6E-092D-BC9A1999AF8F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</a:rPr>
              <a:t>Forget the equation, see: </a:t>
            </a:r>
            <a:r>
              <a:rPr lang="en-US" sz="5400" dirty="0">
                <a:ea typeface="+mn-lt"/>
                <a:cs typeface="+mn-lt"/>
                <a:hlinkClick r:id="rId2"/>
              </a:rPr>
              <a:t>https://bradduthie.github.io/stats/app/t_score/</a:t>
            </a:r>
            <a:r>
              <a:rPr lang="en-US" sz="5400" dirty="0">
                <a:ea typeface="+mn-lt"/>
                <a:cs typeface="+mn-lt"/>
              </a:rPr>
              <a:t> </a:t>
            </a:r>
          </a:p>
        </p:txBody>
      </p:sp>
      <p:pic>
        <p:nvPicPr>
          <p:cNvPr id="4" name="Picture 3" descr="Formula for a t-distribution that you definitely do not need to know.">
            <a:extLst>
              <a:ext uri="{FF2B5EF4-FFF2-40B4-BE49-F238E27FC236}">
                <a16:creationId xmlns:a16="http://schemas.microsoft.com/office/drawing/2014/main" id="{48C0D42B-C9C2-80AA-B839-A5B115C3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40" y="719139"/>
            <a:ext cx="6276975" cy="1831397"/>
          </a:xfrm>
          <a:prstGeom prst="rect">
            <a:avLst/>
          </a:prstGeom>
        </p:spPr>
      </p:pic>
      <p:pic>
        <p:nvPicPr>
          <p:cNvPr id="5" name="Picture 4" descr="An angry Maine coon cat on a windowsill.">
            <a:extLst>
              <a:ext uri="{FF2B5EF4-FFF2-40B4-BE49-F238E27FC236}">
                <a16:creationId xmlns:a16="http://schemas.microsoft.com/office/drawing/2014/main" id="{5E499A3E-0D46-1AA4-7D83-14A4C71F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450" y="2660073"/>
            <a:ext cx="6015757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690D1-1A11-463E-7E4D-16D7B852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DC0D-E173-8166-5EAD-1A6337C6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with a normal 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C48D-CD06-3224-95C6-23442DC4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b="1" dirty="0">
                <a:ea typeface="Calibri"/>
                <a:cs typeface="Calibri"/>
              </a:rPr>
              <a:t>Verbally</a:t>
            </a:r>
            <a:endParaRPr lang="en-US" sz="4400" dirty="0">
              <a:ea typeface="Calibri"/>
              <a:cs typeface="Calibri"/>
            </a:endParaRPr>
          </a:p>
          <a:p>
            <a:pPr marL="457200" indent="-457200"/>
            <a:r>
              <a:rPr lang="en-US" sz="4400" dirty="0">
                <a:ea typeface="+mn-lt"/>
                <a:cs typeface="+mn-lt"/>
              </a:rPr>
              <a:t>LCI = Mean — (z-score × standard error)</a:t>
            </a:r>
          </a:p>
          <a:p>
            <a:pPr marL="457200" indent="-457200"/>
            <a:r>
              <a:rPr lang="en-US" sz="4400" dirty="0">
                <a:ea typeface="+mn-lt"/>
                <a:cs typeface="+mn-lt"/>
              </a:rPr>
              <a:t>UCI = Mean + (z-score × standard error)</a:t>
            </a:r>
          </a:p>
          <a:p>
            <a:pPr marL="0" indent="0">
              <a:buNone/>
            </a:pPr>
            <a:endParaRPr lang="en-US" sz="44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4400" b="1" dirty="0">
                <a:ea typeface="Calibri"/>
                <a:cs typeface="Calibri"/>
              </a:rPr>
              <a:t>Mathematically</a:t>
            </a:r>
          </a:p>
          <a:p>
            <a:pPr marL="457200" indent="-457200"/>
            <a:r>
              <a:rPr lang="en-US" sz="4400" b="1" dirty="0">
                <a:ea typeface="Calibri"/>
                <a:cs typeface="Calibri"/>
              </a:rPr>
              <a:t>LCI = </a:t>
            </a:r>
            <a:r>
              <a:rPr lang="en-US" sz="4400" dirty="0">
                <a:ea typeface="Calibri"/>
                <a:cs typeface="Calibri"/>
              </a:rPr>
              <a:t>x̄ - z</a:t>
            </a:r>
          </a:p>
          <a:p>
            <a:pPr marL="457200" indent="-457200"/>
            <a:r>
              <a:rPr lang="en-US" sz="4400" b="1" dirty="0">
                <a:ea typeface="Calibri"/>
                <a:cs typeface="Calibri"/>
              </a:rPr>
              <a:t>UCI =</a:t>
            </a:r>
            <a:r>
              <a:rPr lang="en-US" sz="7200" b="1" dirty="0">
                <a:ea typeface="Calibri"/>
                <a:cs typeface="Calibri"/>
              </a:rPr>
              <a:t> </a:t>
            </a:r>
            <a:r>
              <a:rPr lang="en-US" sz="4400" dirty="0">
                <a:ea typeface="Calibri"/>
                <a:cs typeface="Calibri"/>
              </a:rPr>
              <a:t>x̄ + z</a:t>
            </a:r>
          </a:p>
        </p:txBody>
      </p:sp>
      <p:pic>
        <p:nvPicPr>
          <p:cNvPr id="5" name="Picture 4" descr="s divided by the square root of N in brackets">
            <a:extLst>
              <a:ext uri="{FF2B5EF4-FFF2-40B4-BE49-F238E27FC236}">
                <a16:creationId xmlns:a16="http://schemas.microsoft.com/office/drawing/2014/main" id="{2A01C9E3-B8A2-9201-B4CB-C368BE8E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62" y="4805962"/>
            <a:ext cx="1414553" cy="556704"/>
          </a:xfrm>
          <a:prstGeom prst="rect">
            <a:avLst/>
          </a:prstGeom>
        </p:spPr>
      </p:pic>
      <p:pic>
        <p:nvPicPr>
          <p:cNvPr id="6" name="Picture 5" descr="s divided by the square root of N in brackets">
            <a:extLst>
              <a:ext uri="{FF2B5EF4-FFF2-40B4-BE49-F238E27FC236}">
                <a16:creationId xmlns:a16="http://schemas.microsoft.com/office/drawing/2014/main" id="{E1EA3C69-DADA-4855-6738-99CCD5A4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86" y="5777871"/>
            <a:ext cx="1579653" cy="6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7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C070F-39E4-4EFF-FDDB-AB4D199B0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C761-08F6-82CB-90FA-AE3E877E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with a t-distribution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4060-75E9-1BBD-AE2B-8BF893FE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b="1" dirty="0">
                <a:ea typeface="Calibri"/>
                <a:cs typeface="Calibri"/>
              </a:rPr>
              <a:t>Verbally</a:t>
            </a:r>
            <a:endParaRPr lang="en-US" sz="4400" dirty="0">
              <a:ea typeface="Calibri"/>
              <a:cs typeface="Calibri"/>
            </a:endParaRPr>
          </a:p>
          <a:p>
            <a:pPr marL="457200" indent="-457200"/>
            <a:r>
              <a:rPr lang="en-US" sz="4400" dirty="0">
                <a:ea typeface="+mn-lt"/>
                <a:cs typeface="+mn-lt"/>
              </a:rPr>
              <a:t>LCI = Mean — (t-score × standard error)</a:t>
            </a:r>
          </a:p>
          <a:p>
            <a:pPr marL="457200" indent="-457200"/>
            <a:r>
              <a:rPr lang="en-US" sz="4400" dirty="0">
                <a:ea typeface="+mn-lt"/>
                <a:cs typeface="+mn-lt"/>
              </a:rPr>
              <a:t>UCI = Mean + (t-score × standard error)</a:t>
            </a:r>
          </a:p>
          <a:p>
            <a:pPr marL="0" indent="0">
              <a:buNone/>
            </a:pPr>
            <a:endParaRPr lang="en-US" sz="44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4400" b="1" dirty="0">
                <a:ea typeface="Calibri"/>
                <a:cs typeface="Calibri"/>
              </a:rPr>
              <a:t>Mathematically</a:t>
            </a:r>
          </a:p>
          <a:p>
            <a:pPr marL="457200" indent="-457200"/>
            <a:r>
              <a:rPr lang="en-US" sz="4400" b="1" dirty="0">
                <a:ea typeface="Calibri"/>
                <a:cs typeface="Calibri"/>
              </a:rPr>
              <a:t>LCI = </a:t>
            </a:r>
            <a:r>
              <a:rPr lang="en-US" sz="4400" dirty="0">
                <a:ea typeface="Calibri"/>
                <a:cs typeface="Calibri"/>
              </a:rPr>
              <a:t>x̄ - t</a:t>
            </a:r>
          </a:p>
          <a:p>
            <a:pPr marL="457200" indent="-457200"/>
            <a:r>
              <a:rPr lang="en-US" sz="4400" b="1" dirty="0">
                <a:ea typeface="Calibri"/>
                <a:cs typeface="Calibri"/>
              </a:rPr>
              <a:t>UCI =</a:t>
            </a:r>
            <a:r>
              <a:rPr lang="en-US" sz="7200" b="1" dirty="0">
                <a:ea typeface="Calibri"/>
                <a:cs typeface="Calibri"/>
              </a:rPr>
              <a:t> </a:t>
            </a:r>
            <a:r>
              <a:rPr lang="en-US" sz="4400" dirty="0">
                <a:ea typeface="Calibri"/>
                <a:cs typeface="Calibri"/>
              </a:rPr>
              <a:t>x̄ + t</a:t>
            </a:r>
          </a:p>
        </p:txBody>
      </p:sp>
      <p:pic>
        <p:nvPicPr>
          <p:cNvPr id="5" name="Picture 4" descr="s divided by the square root of N in brackets">
            <a:extLst>
              <a:ext uri="{FF2B5EF4-FFF2-40B4-BE49-F238E27FC236}">
                <a16:creationId xmlns:a16="http://schemas.microsoft.com/office/drawing/2014/main" id="{8E6D5450-DBDE-3D70-6A09-7EF2AC2C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62" y="4805962"/>
            <a:ext cx="1414553" cy="556704"/>
          </a:xfrm>
          <a:prstGeom prst="rect">
            <a:avLst/>
          </a:prstGeom>
        </p:spPr>
      </p:pic>
      <p:pic>
        <p:nvPicPr>
          <p:cNvPr id="6" name="Picture 5" descr="s divided by the square root of N in brackets">
            <a:extLst>
              <a:ext uri="{FF2B5EF4-FFF2-40B4-BE49-F238E27FC236}">
                <a16:creationId xmlns:a16="http://schemas.microsoft.com/office/drawing/2014/main" id="{AC60C40B-7B66-91D8-BB54-E633961D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86" y="5777871"/>
            <a:ext cx="1579653" cy="6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7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51CB-3E4D-4BC8-B14B-48308A3E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2E20-B898-9897-85B2-FA742ABA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Confidence intervals with normal distribution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2E0B5B-0B45-B4CC-78BD-6DCE9EB732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F0B54E-986F-C648-507F-73CA7A7AF5F4}"/>
              </a:ext>
            </a:extLst>
          </p:cNvPr>
          <p:cNvSpPr txBox="1">
            <a:spLocks/>
          </p:cNvSpPr>
          <p:nvPr/>
        </p:nvSpPr>
        <p:spPr>
          <a:xfrm>
            <a:off x="279759" y="2253563"/>
            <a:ext cx="11574465" cy="982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7   x̄ = 14   s = 2.26   z = 1.96  </a:t>
            </a:r>
            <a:r>
              <a:rPr lang="en-US" sz="5400" i="1" err="1">
                <a:ea typeface="+mn-lt"/>
                <a:cs typeface="+mn-lt"/>
              </a:rPr>
              <a:t>df</a:t>
            </a:r>
            <a:r>
              <a:rPr lang="en-US" sz="5400" dirty="0">
                <a:ea typeface="+mn-lt"/>
                <a:cs typeface="+mn-lt"/>
              </a:rPr>
              <a:t> = ∞</a:t>
            </a:r>
          </a:p>
        </p:txBody>
      </p:sp>
      <p:pic>
        <p:nvPicPr>
          <p:cNvPr id="3" name="Picture 2" descr="Lower Confidence Interval (LCI) calculated, first with the formula where LCI equals xbar minus z times s over the square-root of N, which equals 14 minus 1.96 times 2.26 divided by the square root of 7 equas 12.34">
            <a:extLst>
              <a:ext uri="{FF2B5EF4-FFF2-40B4-BE49-F238E27FC236}">
                <a16:creationId xmlns:a16="http://schemas.microsoft.com/office/drawing/2014/main" id="{18171DF0-7649-86C9-53F5-5CEF5354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49" y="3435021"/>
            <a:ext cx="4315724" cy="32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F333-6B2A-CA98-0224-65D0E388A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2FA0-3686-9122-EAE0-A6AA62FA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Confidence intervals with t-distribution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C8686B-40D8-05BA-2CBA-14929CC644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AE0EC4-6C53-52E6-E0AA-2ABFB60C16E6}"/>
              </a:ext>
            </a:extLst>
          </p:cNvPr>
          <p:cNvSpPr txBox="1">
            <a:spLocks/>
          </p:cNvSpPr>
          <p:nvPr/>
        </p:nvSpPr>
        <p:spPr>
          <a:xfrm>
            <a:off x="279759" y="2253563"/>
            <a:ext cx="11574465" cy="982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7   x̄ = 14   s = 2.26   t = 2.45  </a:t>
            </a:r>
            <a:r>
              <a:rPr lang="en-US" sz="5400" i="1" dirty="0" err="1">
                <a:ea typeface="+mn-lt"/>
                <a:cs typeface="+mn-lt"/>
              </a:rPr>
              <a:t>df</a:t>
            </a:r>
            <a:r>
              <a:rPr lang="en-US" sz="5400" dirty="0">
                <a:ea typeface="+mn-lt"/>
                <a:cs typeface="+mn-lt"/>
              </a:rPr>
              <a:t> = 6</a:t>
            </a:r>
          </a:p>
        </p:txBody>
      </p:sp>
      <p:pic>
        <p:nvPicPr>
          <p:cNvPr id="3" name="Picture 2" descr="Lower Confidence Interval (LCI) calculated, first with the formula where LCI equals xbar minus t times s over the square-root of N, which equals 14 minus 2.245 times 2.26 divided by the square root of 7 equas 12.34">
            <a:extLst>
              <a:ext uri="{FF2B5EF4-FFF2-40B4-BE49-F238E27FC236}">
                <a16:creationId xmlns:a16="http://schemas.microsoft.com/office/drawing/2014/main" id="{F662722F-9FE0-CB93-57E6-9906FBFF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71" y="3435021"/>
            <a:ext cx="4080879" cy="32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2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0FD5-0406-49EA-B75F-C18A9B955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F1AA-BDC5-279A-3948-A7546448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1B74-8D2D-8C8F-ABF3-EB2B59A3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 dirty="0">
                <a:ea typeface="Calibri"/>
                <a:cs typeface="Calibri"/>
              </a:rPr>
              <a:t>The goal of CIs is to contain uncertainty: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How frequently will the CIs that we draw </a:t>
            </a:r>
            <a:r>
              <a:rPr lang="en-US" sz="5400" i="1" dirty="0">
                <a:ea typeface="Calibri"/>
                <a:cs typeface="Calibri"/>
              </a:rPr>
              <a:t>contain </a:t>
            </a:r>
            <a:r>
              <a:rPr lang="en-US" sz="5400" dirty="0">
                <a:ea typeface="Calibri"/>
                <a:cs typeface="Calibri"/>
              </a:rPr>
              <a:t>the population mean (</a:t>
            </a:r>
            <a:r>
              <a:rPr lang="en-US" sz="5400" err="1">
                <a:ea typeface="+mn-lt"/>
                <a:cs typeface="+mn-lt"/>
              </a:rPr>
              <a:t>μ</a:t>
            </a:r>
            <a:r>
              <a:rPr lang="en-US" sz="5400" baseline="-25000" err="1">
                <a:ea typeface="+mn-lt"/>
                <a:cs typeface="+mn-lt"/>
              </a:rPr>
              <a:t>x</a:t>
            </a:r>
            <a:r>
              <a:rPr lang="en-US" sz="5400" dirty="0">
                <a:ea typeface="Calibri"/>
                <a:cs typeface="Calibri"/>
              </a:rPr>
              <a:t>)?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Logic is again based on repeated resampling</a:t>
            </a:r>
          </a:p>
        </p:txBody>
      </p:sp>
    </p:spTree>
    <p:extLst>
      <p:ext uri="{BB962C8B-B14F-4D97-AF65-F5344CB8AC3E}">
        <p14:creationId xmlns:p14="http://schemas.microsoft.com/office/powerpoint/2010/main" val="4278861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8167-683F-E739-4CCC-D375698FF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41F-C19B-A66D-817E-195BF0A5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Standard normal distribution</a:t>
            </a:r>
            <a:endParaRPr lang="en-US" dirty="0"/>
          </a:p>
        </p:txBody>
      </p:sp>
      <p:pic>
        <p:nvPicPr>
          <p:cNvPr id="4" name="Picture 3" descr="Standard normal distribution is shown shaded in blue with z-score on x-axis and probability density on the y-axis.">
            <a:extLst>
              <a:ext uri="{FF2B5EF4-FFF2-40B4-BE49-F238E27FC236}">
                <a16:creationId xmlns:a16="http://schemas.microsoft.com/office/drawing/2014/main" id="{073ABDCE-223A-6628-6F9D-E04FF535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16" y="934528"/>
            <a:ext cx="7755351" cy="51614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B4D9C0-35F4-0EFF-9EBA-5CD5428C0A25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  <a:hlinkClick r:id="rId3"/>
              </a:rPr>
              <a:t>https://bradduthie.github.io/stats/app/zandp/</a:t>
            </a:r>
            <a:r>
              <a:rPr lang="en-US" sz="5400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70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0BF77-F8E4-611B-755E-9908062D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9651-9228-404C-3239-005C4BAD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The t-distribution (6 </a:t>
            </a:r>
            <a:r>
              <a:rPr lang="en-US" sz="3600" dirty="0" err="1">
                <a:cs typeface="Calibri Light"/>
              </a:rPr>
              <a:t>df</a:t>
            </a:r>
            <a:r>
              <a:rPr lang="en-US" sz="3600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4" name="Picture 3" descr="A t-distribution is shown shaded in blue with z-score on x-axis and probability density on the y-axis.">
            <a:extLst>
              <a:ext uri="{FF2B5EF4-FFF2-40B4-BE49-F238E27FC236}">
                <a16:creationId xmlns:a16="http://schemas.microsoft.com/office/drawing/2014/main" id="{23EE9E03-13A3-A5F2-6C81-6C5648B8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55" y="934528"/>
            <a:ext cx="7663473" cy="51614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01D6-3E7A-9C74-A24A-F727A27B9C99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  <a:hlinkClick r:id="rId3"/>
              </a:rPr>
              <a:t>https://bradduthie.github.io/stats/app/t_score/</a:t>
            </a:r>
            <a:r>
              <a:rPr lang="en-US" sz="5400" dirty="0"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22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413AB-186F-2A31-35B3-75C1D9DCD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5F92-89A4-FC50-E93C-02F4EB09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Turning a value into z-score</a:t>
            </a:r>
            <a:endParaRPr lang="en-US" dirty="0"/>
          </a:p>
        </p:txBody>
      </p:sp>
      <p:pic>
        <p:nvPicPr>
          <p:cNvPr id="5" name="Picture 4" descr="Histogram centered around 7 showing annual mean temperature in Scotland with an arrow pointing to a curve of a standard normal distribution centered at 0.">
            <a:extLst>
              <a:ext uri="{FF2B5EF4-FFF2-40B4-BE49-F238E27FC236}">
                <a16:creationId xmlns:a16="http://schemas.microsoft.com/office/drawing/2014/main" id="{D13CC2C2-6326-F9C6-E8C4-E5747077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87" y="922513"/>
            <a:ext cx="9569876" cy="593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2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D99B-3E4A-E068-C125-C0A46BFF7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1B0F-D9F0-B12F-85DD-2109DB7C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73284" cy="92299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Translating a variable into a standard normal 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5098-38EE-B7AA-44C0-5E4E3474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237414"/>
            <a:ext cx="11780806" cy="5616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0" indent="-685800"/>
            <a:r>
              <a:rPr lang="en-US" sz="7200" dirty="0">
                <a:ea typeface="Calibri"/>
                <a:cs typeface="Calibri"/>
              </a:rPr>
              <a:t>Subtract mean</a:t>
            </a:r>
          </a:p>
          <a:p>
            <a:pPr marL="685800" indent="-685800"/>
            <a:r>
              <a:rPr lang="en-US" sz="7200" dirty="0">
                <a:ea typeface="Calibri"/>
                <a:cs typeface="Calibri"/>
              </a:rPr>
              <a:t>Divide by standard deviation</a:t>
            </a:r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7200" dirty="0">
                <a:ea typeface="Calibri"/>
                <a:cs typeface="Calibri"/>
              </a:rPr>
              <a:t>Can turn x-values into z-scores</a:t>
            </a:r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</p:txBody>
      </p:sp>
      <p:pic>
        <p:nvPicPr>
          <p:cNvPr id="4" name="Picture 3" descr="Equation z equals x minu xbar divided by s.">
            <a:extLst>
              <a:ext uri="{FF2B5EF4-FFF2-40B4-BE49-F238E27FC236}">
                <a16:creationId xmlns:a16="http://schemas.microsoft.com/office/drawing/2014/main" id="{70F4180C-B817-E019-45D6-9EE24F0BD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516" y="3525420"/>
            <a:ext cx="3708233" cy="210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A552-98BF-31EA-AB74-4D82A84CF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DACF-2DBA-72DE-23D8-F3F1A565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if the population mean is really 8.0?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0E6C4-91CF-87D1-55D5-D092279C1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840" y="5616455"/>
            <a:ext cx="11780806" cy="7282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26              x̄ = 7.789             s = 0.4124844</a:t>
            </a:r>
            <a:endParaRPr lang="en-US" dirty="0"/>
          </a:p>
        </p:txBody>
      </p:sp>
      <p:pic>
        <p:nvPicPr>
          <p:cNvPr id="5" name="Picture 4" descr="Histogram showing annual mean temperature in Scotland (degrees C), a mostly normal distribution.">
            <a:extLst>
              <a:ext uri="{FF2B5EF4-FFF2-40B4-BE49-F238E27FC236}">
                <a16:creationId xmlns:a16="http://schemas.microsoft.com/office/drawing/2014/main" id="{538E3935-2B03-9E17-13DD-355AB435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08" y="811791"/>
            <a:ext cx="7539427" cy="45248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3E2060-9E39-B03C-7673-12EAEA9AD3C9}"/>
              </a:ext>
            </a:extLst>
          </p:cNvPr>
          <p:cNvSpPr txBox="1">
            <a:spLocks/>
          </p:cNvSpPr>
          <p:nvPr/>
        </p:nvSpPr>
        <p:spPr>
          <a:xfrm>
            <a:off x="9661" y="6357066"/>
            <a:ext cx="11794174" cy="50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>
                <a:ea typeface="+mn-lt"/>
                <a:cs typeface="+mn-lt"/>
              </a:rPr>
              <a:t>Met Office. (July 1, 2021). Annual mean temperature in Scotland from 1995 to 2020. In Statista. Retrieved February 10, 2026, from </a:t>
            </a:r>
            <a:r>
              <a:rPr lang="en-US" sz="5400" dirty="0">
                <a:ea typeface="+mn-lt"/>
                <a:cs typeface="+mn-lt"/>
                <a:hlinkClick r:id="rId3"/>
              </a:rPr>
              <a:t>https://www.statista.com/statistics/367853/scotland-average-temperature/</a:t>
            </a:r>
            <a:r>
              <a:rPr lang="en-US" sz="54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EDA22-9436-FF67-EC53-31229FAE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8418-F068-FDD0-B67F-72B0D046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73284" cy="92299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Testing a hypothesis with the t-distribution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A184-3C2D-A528-781D-50CDC2C50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237414"/>
            <a:ext cx="11780806" cy="56165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685800" indent="-685800"/>
            <a:r>
              <a:rPr lang="en-US" sz="7200" dirty="0">
                <a:ea typeface="Calibri"/>
                <a:cs typeface="Calibri"/>
              </a:rPr>
              <a:t>Subtract </a:t>
            </a:r>
            <a:r>
              <a:rPr lang="en-US" sz="7200" dirty="0" err="1">
                <a:ea typeface="Calibri"/>
                <a:cs typeface="Calibri"/>
              </a:rPr>
              <a:t>hypothesised</a:t>
            </a:r>
            <a:r>
              <a:rPr lang="en-US" sz="7200" dirty="0">
                <a:ea typeface="Calibri"/>
                <a:cs typeface="Calibri"/>
              </a:rPr>
              <a:t> mean</a:t>
            </a:r>
          </a:p>
          <a:p>
            <a:pPr marL="685800" indent="-685800"/>
            <a:r>
              <a:rPr lang="en-US" sz="7200" dirty="0">
                <a:ea typeface="Calibri"/>
                <a:cs typeface="Calibri"/>
              </a:rPr>
              <a:t>Divide by standard deviation</a:t>
            </a:r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7200" dirty="0">
                <a:ea typeface="Calibri"/>
                <a:cs typeface="Calibri"/>
              </a:rPr>
              <a:t>If </a:t>
            </a:r>
            <a:r>
              <a:rPr lang="en-US" sz="7200" dirty="0">
                <a:ea typeface="+mn-lt"/>
                <a:cs typeface="+mn-lt"/>
              </a:rPr>
              <a:t>μ</a:t>
            </a:r>
            <a:r>
              <a:rPr lang="en-US" sz="7200" dirty="0">
                <a:ea typeface="Calibri"/>
                <a:cs typeface="Calibri"/>
              </a:rPr>
              <a:t> is the population mean, what is the probability of getting </a:t>
            </a:r>
            <a:r>
              <a:rPr lang="en-US" sz="7100" dirty="0">
                <a:ea typeface="Calibri"/>
                <a:cs typeface="Calibri"/>
              </a:rPr>
              <a:t>x̄</a:t>
            </a:r>
            <a:r>
              <a:rPr lang="en-US" sz="7200" dirty="0">
                <a:ea typeface="Calibri"/>
                <a:cs typeface="Calibri"/>
              </a:rPr>
              <a:t>?</a:t>
            </a:r>
            <a:endParaRPr lang="en-US" dirty="0"/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</p:txBody>
      </p:sp>
      <p:pic>
        <p:nvPicPr>
          <p:cNvPr id="4" name="Picture 3" descr="Equation t equals (xbar minus mu) divided by standard error of x.">
            <a:extLst>
              <a:ext uri="{FF2B5EF4-FFF2-40B4-BE49-F238E27FC236}">
                <a16:creationId xmlns:a16="http://schemas.microsoft.com/office/drawing/2014/main" id="{F6184B98-63A0-B75A-AA91-BA6F174C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40" y="3290807"/>
            <a:ext cx="2601177" cy="15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9E225-DE75-FC9A-0EBF-5E00843A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BC8A-F34E-6A44-0EC1-92D296E2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73284" cy="92299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Testing a hypothesis with the t-distribution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F7FA-6457-2C51-1E82-F5B1DFE2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237414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en-US" sz="6000" dirty="0">
                <a:ea typeface="Calibri"/>
                <a:cs typeface="Calibri"/>
              </a:rPr>
              <a:t>Subtract </a:t>
            </a:r>
            <a:r>
              <a:rPr lang="en-US" sz="6000" err="1">
                <a:ea typeface="Calibri"/>
                <a:cs typeface="Calibri"/>
              </a:rPr>
              <a:t>hypothesised</a:t>
            </a:r>
            <a:r>
              <a:rPr lang="en-US" sz="6000" dirty="0">
                <a:ea typeface="Calibri"/>
                <a:cs typeface="Calibri"/>
              </a:rPr>
              <a:t> mean</a:t>
            </a:r>
          </a:p>
          <a:p>
            <a:pPr marL="685800" indent="-685800"/>
            <a:r>
              <a:rPr lang="en-US" sz="6000" dirty="0">
                <a:ea typeface="Calibri"/>
                <a:cs typeface="Calibri"/>
              </a:rPr>
              <a:t>Divide by standard deviation</a:t>
            </a:r>
          </a:p>
          <a:p>
            <a:pPr marL="685800" indent="-685800"/>
            <a:endParaRPr lang="en-US" sz="6000" dirty="0">
              <a:ea typeface="Calibri"/>
              <a:cs typeface="Calibri"/>
            </a:endParaRPr>
          </a:p>
          <a:p>
            <a:pPr marL="685800" indent="-685800"/>
            <a:endParaRPr lang="en-US" sz="6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6000" dirty="0">
                <a:ea typeface="Calibri"/>
                <a:cs typeface="Calibri"/>
              </a:rPr>
              <a:t>If 8 is the population mean, what is the probability of getting 7.789?</a:t>
            </a:r>
            <a:endParaRPr lang="en-US" sz="6000" dirty="0"/>
          </a:p>
          <a:p>
            <a:pPr marL="685800" indent="-685800"/>
            <a:endParaRPr lang="en-US" sz="7200" dirty="0">
              <a:ea typeface="Calibri"/>
              <a:cs typeface="Calibri"/>
            </a:endParaRPr>
          </a:p>
        </p:txBody>
      </p:sp>
      <p:pic>
        <p:nvPicPr>
          <p:cNvPr id="4" name="Picture 3" descr="Equation t equals (7.789-8) divided by (0.4124844 / square root of 26) equals -2.61.">
            <a:extLst>
              <a:ext uri="{FF2B5EF4-FFF2-40B4-BE49-F238E27FC236}">
                <a16:creationId xmlns:a16="http://schemas.microsoft.com/office/drawing/2014/main" id="{3C1BFD24-90E0-D525-412B-80744CA8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68" y="3253912"/>
            <a:ext cx="6764962" cy="15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AB39A-71B9-8269-F142-75670BC6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0DEB-4504-E785-FBA5-57178B7F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The t-distribution (25 </a:t>
            </a:r>
            <a:r>
              <a:rPr lang="en-US" sz="3600" dirty="0" err="1">
                <a:cs typeface="Calibri Light"/>
              </a:rPr>
              <a:t>df</a:t>
            </a:r>
            <a:r>
              <a:rPr lang="en-US" sz="3600" dirty="0">
                <a:cs typeface="Calibri Light"/>
              </a:rPr>
              <a:t>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6CF933-99B0-33F6-F9ED-3FB0E64604BD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AutoNum type="arabicPeriod"/>
            </a:pPr>
            <a:r>
              <a:rPr lang="en-US" sz="5400" dirty="0">
                <a:ea typeface="+mn-lt"/>
                <a:cs typeface="+mn-lt"/>
                <a:hlinkClick r:id="rId2"/>
              </a:rPr>
              <a:t>https://bradduthie.github.io/stats/app/t_score/</a:t>
            </a:r>
            <a:r>
              <a:rPr lang="en-US" sz="5400" dirty="0">
                <a:ea typeface="+mn-lt"/>
                <a:cs typeface="+mn-lt"/>
              </a:rPr>
              <a:t> </a:t>
            </a:r>
          </a:p>
        </p:txBody>
      </p:sp>
      <p:pic>
        <p:nvPicPr>
          <p:cNvPr id="3" name="Picture 2" descr="A t-distribution is shown shaded in blue with z-score on x-axis and probability density on the y-axis. An arrow points towards the left side of the distribution.">
            <a:extLst>
              <a:ext uri="{FF2B5EF4-FFF2-40B4-BE49-F238E27FC236}">
                <a16:creationId xmlns:a16="http://schemas.microsoft.com/office/drawing/2014/main" id="{7E6A4CFB-C43C-9097-5D5B-4A3651B23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99" y="925285"/>
            <a:ext cx="8075560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55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F764-7B4A-DB0A-4F3B-5BABC709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F4A7-D94B-EDC6-5331-9A3733B4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Consider the distribution of a sample of N = 40</a:t>
            </a:r>
            <a:endParaRPr lang="en-US" dirty="0"/>
          </a:p>
        </p:txBody>
      </p:sp>
      <p:pic>
        <p:nvPicPr>
          <p:cNvPr id="4" name="Picture 3" descr="40 bird silhouettes in a grey box called 'sample'.">
            <a:extLst>
              <a:ext uri="{FF2B5EF4-FFF2-40B4-BE49-F238E27FC236}">
                <a16:creationId xmlns:a16="http://schemas.microsoft.com/office/drawing/2014/main" id="{7109D6F1-7516-1A01-2A96-D5EA90B1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21" y="856049"/>
            <a:ext cx="8132533" cy="53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F3CD-499D-96D9-ED4A-D0137399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862E-D9A7-3921-FDA7-A5E862D2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850" cy="700802"/>
          </a:xfrm>
        </p:spPr>
        <p:txBody>
          <a:bodyPr>
            <a:noAutofit/>
          </a:bodyPr>
          <a:lstStyle/>
          <a:p>
            <a:r>
              <a:rPr lang="en-US" sz="3600" dirty="0">
                <a:cs typeface="Calibri Light"/>
              </a:rPr>
              <a:t>Sample means given true mean of 7.2 when N = 40</a:t>
            </a:r>
            <a:endParaRPr lang="en-US" sz="3600" dirty="0"/>
          </a:p>
        </p:txBody>
      </p:sp>
      <p:pic>
        <p:nvPicPr>
          <p:cNvPr id="4" name="Picture 3" descr="Four grey boxes with 40 bird silhouettes each, and boxes indicating a sample mean for each of 6.59, 7.45, 7.03, and 6.5.">
            <a:extLst>
              <a:ext uri="{FF2B5EF4-FFF2-40B4-BE49-F238E27FC236}">
                <a16:creationId xmlns:a16="http://schemas.microsoft.com/office/drawing/2014/main" id="{78577237-11F6-6AD6-EF57-8FD0B5CA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6" y="717504"/>
            <a:ext cx="7630296" cy="6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206EB-E7CB-597C-A03B-CCB5EDA1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7F4-9D2F-890C-0B1F-E3A432A0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4 independent samples on the x-axis with the mean of those samples with error bars on the y-axis, and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E9134F1A-BFBC-E431-B3D0-C01937CE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21" y="920033"/>
            <a:ext cx="8462408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E8A4A-C896-933E-BFFB-24FD33FF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49F7-6809-8BF0-4D4F-0BF184D4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20 independent samples on the x-axis with the mean of those samples with error bars on the y-axis, and most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577264FE-33AF-64B2-4FEF-02AAEECB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94" y="920033"/>
            <a:ext cx="8459262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05377-B6F6-D9F4-47BB-655F191C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3669-1A84-7EDC-3FD3-D4973EDD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C2DA-2F44-A977-65E7-C12BF88A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 b="1" dirty="0">
                <a:ea typeface="Calibri"/>
                <a:cs typeface="Calibri"/>
              </a:rPr>
              <a:t>The goal of CIs is to contain uncertainty:</a:t>
            </a:r>
          </a:p>
          <a:p>
            <a:pPr marL="685800" indent="-685800"/>
            <a:r>
              <a:rPr lang="en-US" sz="4800" dirty="0">
                <a:ea typeface="Calibri"/>
                <a:cs typeface="Calibri"/>
              </a:rPr>
              <a:t>How frequently will the CIs that we draw </a:t>
            </a:r>
            <a:r>
              <a:rPr lang="en-US" sz="4800" i="1" dirty="0">
                <a:ea typeface="Calibri"/>
                <a:cs typeface="Calibri"/>
              </a:rPr>
              <a:t>contain </a:t>
            </a:r>
            <a:r>
              <a:rPr lang="en-US" sz="4800" dirty="0">
                <a:ea typeface="Calibri"/>
                <a:cs typeface="Calibri"/>
              </a:rPr>
              <a:t>the population mean (</a:t>
            </a:r>
            <a:r>
              <a:rPr lang="en-US" sz="4800" err="1">
                <a:ea typeface="+mn-lt"/>
                <a:cs typeface="+mn-lt"/>
              </a:rPr>
              <a:t>μ</a:t>
            </a:r>
            <a:r>
              <a:rPr lang="en-US" sz="4800" baseline="-25000" err="1">
                <a:ea typeface="+mn-lt"/>
                <a:cs typeface="+mn-lt"/>
              </a:rPr>
              <a:t>x</a:t>
            </a:r>
            <a:r>
              <a:rPr lang="en-US" sz="4800" dirty="0">
                <a:ea typeface="Calibri"/>
                <a:cs typeface="Calibri"/>
              </a:rPr>
              <a:t>)?</a:t>
            </a:r>
          </a:p>
          <a:p>
            <a:pPr marL="685800" indent="-685800"/>
            <a:r>
              <a:rPr lang="en-US" sz="4800" dirty="0">
                <a:ea typeface="Calibri"/>
                <a:cs typeface="Calibri"/>
              </a:rPr>
              <a:t>Distribution probabilities (e.g., z-scores)</a:t>
            </a:r>
          </a:p>
          <a:p>
            <a:pPr marL="685800" indent="-685800"/>
            <a:r>
              <a:rPr lang="en-US" sz="4800" b="1" dirty="0">
                <a:ea typeface="Calibri"/>
                <a:cs typeface="Calibri"/>
              </a:rPr>
              <a:t>The standard error </a:t>
            </a:r>
          </a:p>
        </p:txBody>
      </p:sp>
      <p:pic>
        <p:nvPicPr>
          <p:cNvPr id="4" name="Picture 3" descr="s divided by the square root of N in brackets">
            <a:extLst>
              <a:ext uri="{FF2B5EF4-FFF2-40B4-BE49-F238E27FC236}">
                <a16:creationId xmlns:a16="http://schemas.microsoft.com/office/drawing/2014/main" id="{13E6FFBB-9DE7-B1F6-5F50-506A2B888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17" y="4177971"/>
            <a:ext cx="1849688" cy="7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548E0-1B90-456B-E73A-69E0C292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75AE-2443-3373-B47D-6BF6FBEF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sz="36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AAE3-E744-FB91-2C55-92F85FE3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6600" b="1" dirty="0">
                <a:ea typeface="Calibri"/>
                <a:cs typeface="Calibri"/>
              </a:rPr>
              <a:t>Calculating CIs</a:t>
            </a:r>
            <a:endParaRPr lang="en-US" sz="66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6600" b="1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6600" b="1" dirty="0">
                <a:ea typeface="Calibri"/>
                <a:cs typeface="Calibri"/>
              </a:rPr>
              <a:t>LCI = </a:t>
            </a:r>
            <a:r>
              <a:rPr lang="en-US" sz="6600" dirty="0">
                <a:ea typeface="Calibri"/>
                <a:cs typeface="Calibri"/>
              </a:rPr>
              <a:t>x̄ - z</a:t>
            </a:r>
          </a:p>
          <a:p>
            <a:pPr marL="457200" indent="-457200">
              <a:buFont typeface="Arial"/>
              <a:buChar char="•"/>
            </a:pPr>
            <a:endParaRPr lang="en-US" sz="66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6600" b="1" dirty="0">
                <a:ea typeface="Calibri"/>
                <a:cs typeface="Calibri"/>
              </a:rPr>
              <a:t>UCI =</a:t>
            </a:r>
            <a:r>
              <a:rPr lang="en-US" sz="9600" b="1" dirty="0">
                <a:ea typeface="Calibri"/>
                <a:cs typeface="Calibri"/>
              </a:rPr>
              <a:t> </a:t>
            </a:r>
            <a:r>
              <a:rPr lang="en-US" sz="6600" dirty="0">
                <a:ea typeface="Calibri"/>
                <a:cs typeface="Calibri"/>
              </a:rPr>
              <a:t>x̄ + z</a:t>
            </a:r>
          </a:p>
        </p:txBody>
      </p:sp>
      <p:pic>
        <p:nvPicPr>
          <p:cNvPr id="5" name="Picture 4" descr="s divided by the square root of N in brackets">
            <a:extLst>
              <a:ext uri="{FF2B5EF4-FFF2-40B4-BE49-F238E27FC236}">
                <a16:creationId xmlns:a16="http://schemas.microsoft.com/office/drawing/2014/main" id="{C9B551A4-BF9F-C174-935C-012BFFD28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75" y="3161971"/>
            <a:ext cx="2330951" cy="896518"/>
          </a:xfrm>
          <a:prstGeom prst="rect">
            <a:avLst/>
          </a:prstGeom>
        </p:spPr>
      </p:pic>
      <p:pic>
        <p:nvPicPr>
          <p:cNvPr id="6" name="Picture 5" descr="s divided by the square root of N in brackets">
            <a:extLst>
              <a:ext uri="{FF2B5EF4-FFF2-40B4-BE49-F238E27FC236}">
                <a16:creationId xmlns:a16="http://schemas.microsoft.com/office/drawing/2014/main" id="{F4598B50-7789-6F1C-2ADB-511FE29B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269" y="5488076"/>
            <a:ext cx="2330951" cy="8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8040-4AC8-BEE9-7DF1-8174F619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2F05-69CF-8E47-CBEA-C74294C5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Probabilities calculated from the normal distribution</a:t>
            </a:r>
            <a:endParaRPr lang="en-US" dirty="0"/>
          </a:p>
        </p:txBody>
      </p:sp>
      <p:pic>
        <p:nvPicPr>
          <p:cNvPr id="4" name="Picture 3" descr="A normal distribution with 95% of its area in the middle shaded in blue.">
            <a:extLst>
              <a:ext uri="{FF2B5EF4-FFF2-40B4-BE49-F238E27FC236}">
                <a16:creationId xmlns:a16="http://schemas.microsoft.com/office/drawing/2014/main" id="{698ABBFE-BC3A-50C9-075F-CD110AAF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02" y="910572"/>
            <a:ext cx="8106049" cy="555292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188D25-3618-3046-1204-94856B971BAA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  <a:hlinkClick r:id="rId3"/>
              </a:rPr>
              <a:t>https://bradduthie.github.io/stats/app/zandp/</a:t>
            </a:r>
            <a:r>
              <a:rPr lang="en-US" sz="54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3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z- and t-intervals</vt:lpstr>
      <vt:lpstr>Confidence in sampled mean value</vt:lpstr>
      <vt:lpstr>Consider the distribution of a sample of N = 40</vt:lpstr>
      <vt:lpstr>Sample means given true mean of 7.2 when N = 40</vt:lpstr>
      <vt:lpstr>Confidence in a sampled mean value (80%)</vt:lpstr>
      <vt:lpstr>Confidence in a sampled mean value (80%)</vt:lpstr>
      <vt:lpstr>Confidence in sampled mean value</vt:lpstr>
      <vt:lpstr>Confidence in sampled mean value</vt:lpstr>
      <vt:lpstr>Probabilities calculated from the normal distribution</vt:lpstr>
      <vt:lpstr>Confidence in sampled mean value</vt:lpstr>
      <vt:lpstr>Confidence in sampled mean value</vt:lpstr>
      <vt:lpstr>Confidence in sampled mean value</vt:lpstr>
      <vt:lpstr>Confidence in a sampled mean value</vt:lpstr>
      <vt:lpstr>The normal distribution</vt:lpstr>
      <vt:lpstr>The t-distribution</vt:lpstr>
      <vt:lpstr>Confidence intervals with a normal distribution</vt:lpstr>
      <vt:lpstr>Confidence intervals with a t-distribution</vt:lpstr>
      <vt:lpstr>Confidence intervals with normal distribution</vt:lpstr>
      <vt:lpstr>Confidence intervals with t-distribution</vt:lpstr>
      <vt:lpstr>Standard normal distribution</vt:lpstr>
      <vt:lpstr>The t-distribution (6 df)</vt:lpstr>
      <vt:lpstr>Turning a value into z-score</vt:lpstr>
      <vt:lpstr>Translating a variable into a standard normal distribution</vt:lpstr>
      <vt:lpstr>What if the population mean is really 8.0?</vt:lpstr>
      <vt:lpstr>Testing a hypothesis with the t-distribution</vt:lpstr>
      <vt:lpstr>Testing a hypothesis with the t-distribution</vt:lpstr>
      <vt:lpstr>The t-distribution (25 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2198</cp:revision>
  <dcterms:created xsi:type="dcterms:W3CDTF">2023-01-20T14:04:15Z</dcterms:created>
  <dcterms:modified xsi:type="dcterms:W3CDTF">2026-04-18T16:41:26Z</dcterms:modified>
</cp:coreProperties>
</file>