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3" r:id="rId2"/>
    <p:sldId id="282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398C0-FB5B-C01B-2D3E-FD06181A5E52}" v="11" dt="2026-04-18T16:46:36.6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ad Duthie" userId="S::ad78@stir.ac.uk::91f2dfe8-4ab1-472c-bdc2-755eae2f61cc" providerId="AD" clId="Web-{D63398C0-FB5B-C01B-2D3E-FD06181A5E52}"/>
    <pc:docChg chg="modSld">
      <pc:chgData name="Brad Duthie" userId="S::ad78@stir.ac.uk::91f2dfe8-4ab1-472c-bdc2-755eae2f61cc" providerId="AD" clId="Web-{D63398C0-FB5B-C01B-2D3E-FD06181A5E52}" dt="2026-04-18T16:46:36.650" v="10" actId="20577"/>
      <pc:docMkLst>
        <pc:docMk/>
      </pc:docMkLst>
      <pc:sldChg chg="modSp">
        <pc:chgData name="Brad Duthie" userId="S::ad78@stir.ac.uk::91f2dfe8-4ab1-472c-bdc2-755eae2f61cc" providerId="AD" clId="Web-{D63398C0-FB5B-C01B-2D3E-FD06181A5E52}" dt="2026-04-18T16:46:36.650" v="10" actId="20577"/>
        <pc:sldMkLst>
          <pc:docMk/>
          <pc:sldMk cId="2312751540" sldId="270"/>
        </pc:sldMkLst>
        <pc:spChg chg="mod">
          <ac:chgData name="Brad Duthie" userId="S::ad78@stir.ac.uk::91f2dfe8-4ab1-472c-bdc2-755eae2f61cc" providerId="AD" clId="Web-{D63398C0-FB5B-C01B-2D3E-FD06181A5E52}" dt="2026-04-18T16:46:36.650" v="10" actId="20577"/>
          <ac:spMkLst>
            <pc:docMk/>
            <pc:sldMk cId="2312751540" sldId="270"/>
            <ac:spMk id="2" creationId="{00000000-0000-0000-0000-000000000000}"/>
          </ac:spMkLst>
        </pc:spChg>
      </pc:sldChg>
      <pc:sldChg chg="addSp delSp modSp">
        <pc:chgData name="Brad Duthie" userId="S::ad78@stir.ac.uk::91f2dfe8-4ab1-472c-bdc2-755eae2f61cc" providerId="AD" clId="Web-{D63398C0-FB5B-C01B-2D3E-FD06181A5E52}" dt="2026-04-18T16:45:44.398" v="9"/>
        <pc:sldMkLst>
          <pc:docMk/>
          <pc:sldMk cId="2023885716" sldId="283"/>
        </pc:sldMkLst>
        <pc:spChg chg="mod">
          <ac:chgData name="Brad Duthie" userId="S::ad78@stir.ac.uk::91f2dfe8-4ab1-472c-bdc2-755eae2f61cc" providerId="AD" clId="Web-{D63398C0-FB5B-C01B-2D3E-FD06181A5E52}" dt="2026-04-18T16:45:42.414" v="8" actId="20577"/>
          <ac:spMkLst>
            <pc:docMk/>
            <pc:sldMk cId="2023885716" sldId="283"/>
            <ac:spMk id="2" creationId="{7AF1EC79-CB89-7C07-6203-2DB322851530}"/>
          </ac:spMkLst>
        </pc:spChg>
        <pc:spChg chg="del">
          <ac:chgData name="Brad Duthie" userId="S::ad78@stir.ac.uk::91f2dfe8-4ab1-472c-bdc2-755eae2f61cc" providerId="AD" clId="Web-{D63398C0-FB5B-C01B-2D3E-FD06181A5E52}" dt="2026-04-18T16:45:35.023" v="1"/>
          <ac:spMkLst>
            <pc:docMk/>
            <pc:sldMk cId="2023885716" sldId="283"/>
            <ac:spMk id="3" creationId="{0A0D8EE2-8676-0D13-AAB4-9678A93B69A5}"/>
          </ac:spMkLst>
        </pc:spChg>
        <pc:spChg chg="add del mod">
          <ac:chgData name="Brad Duthie" userId="S::ad78@stir.ac.uk::91f2dfe8-4ab1-472c-bdc2-755eae2f61cc" providerId="AD" clId="Web-{D63398C0-FB5B-C01B-2D3E-FD06181A5E52}" dt="2026-04-18T16:45:44.398" v="9"/>
          <ac:spMkLst>
            <pc:docMk/>
            <pc:sldMk cId="2023885716" sldId="283"/>
            <ac:spMk id="5" creationId="{59D5EF6F-8A2D-7998-D6A6-DE75F6A1744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bradduthie.shinyapps.io/corr_click/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F1EC79-CB89-7C07-6203-2DB3228515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ea typeface="Calibri Light"/>
                <a:cs typeface="Calibri Light"/>
              </a:rPr>
              <a:t>Introduction to Correlation</a:t>
            </a:r>
          </a:p>
        </p:txBody>
      </p:sp>
    </p:spTree>
    <p:extLst>
      <p:ext uri="{BB962C8B-B14F-4D97-AF65-F5344CB8AC3E}">
        <p14:creationId xmlns:p14="http://schemas.microsoft.com/office/powerpoint/2010/main" val="2023885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Back to the definition of the correlation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7548" y="2178679"/>
            <a:ext cx="11760679" cy="467500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Now we can expand that covariance</a:t>
            </a:r>
            <a:endParaRPr lang="en-US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r>
              <a:rPr lang="en-US" sz="3200" dirty="0">
                <a:cs typeface="Calibri"/>
              </a:rPr>
              <a:t>We already know the formula for standard deviation</a:t>
            </a:r>
          </a:p>
        </p:txBody>
      </p:sp>
      <p:pic>
        <p:nvPicPr>
          <p:cNvPr id="4" name="Picture 4" descr="Simple equation showing that correlation is covariance divided by the product of two standard deviations.">
            <a:extLst>
              <a:ext uri="{FF2B5EF4-FFF2-40B4-BE49-F238E27FC236}">
                <a16:creationId xmlns:a16="http://schemas.microsoft.com/office/drawing/2014/main" id="{675067FB-E8B6-4374-B212-5A044E0180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2891" y="1221583"/>
            <a:ext cx="4885426" cy="691098"/>
          </a:xfrm>
          <a:prstGeom prst="rect">
            <a:avLst/>
          </a:prstGeom>
        </p:spPr>
      </p:pic>
      <p:pic>
        <p:nvPicPr>
          <p:cNvPr id="7" name="Picture 7" descr="Correlation coefficient formula with the covariance filled in the numerator and generic indicator for standard deviation in the denominator.">
            <a:extLst>
              <a:ext uri="{FF2B5EF4-FFF2-40B4-BE49-F238E27FC236}">
                <a16:creationId xmlns:a16="http://schemas.microsoft.com/office/drawing/2014/main" id="{C552DC17-85F3-4022-B251-50BC115CBC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2891" y="3120509"/>
            <a:ext cx="4324709" cy="962039"/>
          </a:xfrm>
          <a:prstGeom prst="rect">
            <a:avLst/>
          </a:prstGeom>
        </p:spPr>
      </p:pic>
      <p:pic>
        <p:nvPicPr>
          <p:cNvPr id="8" name="Picture 8" descr="Full equation for correlation coefficient with values of sample size n remaining in the numerator and denominator.">
            <a:extLst>
              <a:ext uri="{FF2B5EF4-FFF2-40B4-BE49-F238E27FC236}">
                <a16:creationId xmlns:a16="http://schemas.microsoft.com/office/drawing/2014/main" id="{86369AD0-3534-40E6-A30C-E8BDB1E754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0" y="5221870"/>
            <a:ext cx="4684143" cy="1345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6130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The Pearson's correlation coefficient</a:t>
            </a:r>
            <a:endParaRPr lang="en-US" dirty="0"/>
          </a:p>
        </p:txBody>
      </p:sp>
      <p:pic>
        <p:nvPicPr>
          <p:cNvPr id="9" name="Picture 9" descr="Equation for the Pearson product moment correlation coefficient.">
            <a:extLst>
              <a:ext uri="{FF2B5EF4-FFF2-40B4-BE49-F238E27FC236}">
                <a16:creationId xmlns:a16="http://schemas.microsoft.com/office/drawing/2014/main" id="{2C6D3407-6C67-4531-83A2-7BDF97A81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7064" y="2180955"/>
            <a:ext cx="6151532" cy="2941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08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Testing whether or not a correlation is significant</a:t>
            </a:r>
            <a:endParaRPr lang="en-US" dirty="0" err="1">
              <a:cs typeface="Calibri Light" panose="020F030202020403020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445434"/>
            <a:ext cx="11415623" cy="510632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b="1" dirty="0">
                <a:ea typeface="+mn-lt"/>
                <a:cs typeface="+mn-lt"/>
              </a:rPr>
              <a:t>Null Hypothesis:</a:t>
            </a:r>
            <a:r>
              <a:rPr lang="en-US" sz="3200" dirty="0">
                <a:ea typeface="+mn-lt"/>
                <a:cs typeface="+mn-lt"/>
              </a:rPr>
              <a:t> There is no correlation between two variables X and Y</a:t>
            </a:r>
            <a:endParaRPr lang="en-US" dirty="0"/>
          </a:p>
          <a:p>
            <a:pPr algn="l"/>
            <a:r>
              <a:rPr lang="en-US" sz="3200" b="1" dirty="0">
                <a:ea typeface="+mn-lt"/>
                <a:cs typeface="+mn-lt"/>
              </a:rPr>
              <a:t>Alternative Hypothesis:</a:t>
            </a:r>
            <a:r>
              <a:rPr lang="en-US" sz="3200" dirty="0">
                <a:ea typeface="+mn-lt"/>
                <a:cs typeface="+mn-lt"/>
              </a:rPr>
              <a:t> There is a correlation between two variables X and Y</a:t>
            </a:r>
            <a:endParaRPr lang="en-US" dirty="0"/>
          </a:p>
          <a:p>
            <a:pPr algn="l"/>
            <a:r>
              <a:rPr lang="en-US" sz="3200" b="1" dirty="0">
                <a:ea typeface="+mn-lt"/>
                <a:cs typeface="+mn-lt"/>
              </a:rPr>
              <a:t>Degrees of Freedom</a:t>
            </a:r>
            <a:r>
              <a:rPr lang="en-US" sz="3200" dirty="0">
                <a:ea typeface="+mn-lt"/>
                <a:cs typeface="+mn-lt"/>
              </a:rPr>
              <a:t>: Number of data points minus two (lose a degree of freedom for calculating each mean)</a:t>
            </a:r>
            <a:endParaRPr lang="en-US">
              <a:cs typeface="Calibri" panose="020F0502020204030204"/>
            </a:endParaRPr>
          </a:p>
          <a:p>
            <a:pPr algn="l"/>
            <a:endParaRPr lang="en-US"/>
          </a:p>
          <a:p>
            <a:pPr algn="l"/>
            <a:r>
              <a:rPr lang="en-US" sz="3200" dirty="0">
                <a:ea typeface="+mn-lt"/>
                <a:cs typeface="+mn-lt"/>
              </a:rPr>
              <a:t>To test whether or not to reject the null hypothesis, we can obtain a p-value in SPSS or use a table of critical values to look up the value of </a:t>
            </a:r>
            <a:r>
              <a:rPr lang="en-US" sz="3200" i="1" dirty="0">
                <a:ea typeface="+mn-lt"/>
                <a:cs typeface="+mn-lt"/>
              </a:rPr>
              <a:t>r</a:t>
            </a:r>
            <a:r>
              <a:rPr lang="en-US" sz="3200" dirty="0">
                <a:ea typeface="+mn-lt"/>
                <a:cs typeface="+mn-lt"/>
              </a:rPr>
              <a:t> for a specific degrees of freedom</a:t>
            </a:r>
            <a:endParaRPr lang="en-US" sz="32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9562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Testing whether or not a correlation is significant</a:t>
            </a:r>
            <a:endParaRPr lang="en-US" dirty="0" err="1">
              <a:cs typeface="Calibri Light" panose="020F030202020403020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445434"/>
            <a:ext cx="11415623" cy="510632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We often want to test whether or not the correlation between two variables is significant</a:t>
            </a:r>
            <a:endParaRPr lang="en-US" dirty="0"/>
          </a:p>
          <a:p>
            <a:pPr algn="l"/>
            <a:endParaRPr lang="en-US"/>
          </a:p>
          <a:p>
            <a:pPr marL="457200" indent="-457200" algn="l">
              <a:buChar char="•"/>
            </a:pPr>
            <a:r>
              <a:rPr lang="en-US" sz="3200" dirty="0">
                <a:ea typeface="+mn-lt"/>
                <a:cs typeface="+mn-lt"/>
              </a:rPr>
              <a:t>Test of Pearson product moment correlation assumes variables are normally distributed</a:t>
            </a:r>
            <a:endParaRPr lang="en-US" dirty="0">
              <a:cs typeface="Calibri" panose="020F0502020204030204"/>
            </a:endParaRPr>
          </a:p>
          <a:p>
            <a:pPr marL="457200" indent="-457200" algn="l">
              <a:buChar char="•"/>
            </a:pPr>
            <a:r>
              <a:rPr lang="en-US" sz="3200" dirty="0">
                <a:ea typeface="+mn-lt"/>
                <a:cs typeface="+mn-lt"/>
              </a:rPr>
              <a:t>Test of Spearman's rank correlation coefficient (i.e., correlation of ranks) does not assume normality</a:t>
            </a:r>
            <a:endParaRPr lang="en-US" dirty="0">
              <a:cs typeface="Calibri" panose="020F0502020204030204"/>
            </a:endParaRPr>
          </a:p>
          <a:p>
            <a:pPr algn="l"/>
            <a:endParaRPr lang="en-US"/>
          </a:p>
          <a:p>
            <a:pPr algn="l"/>
            <a:r>
              <a:rPr lang="en-US" sz="3200" dirty="0">
                <a:ea typeface="+mn-lt"/>
                <a:cs typeface="+mn-lt"/>
              </a:rPr>
              <a:t>To test whether or not two variables are correlated, we first must test the null hypothesis that the two variables are normally distributed.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967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A data set of soil depths and root densities</a:t>
            </a:r>
            <a:endParaRPr lang="en-US" dirty="0">
              <a:cs typeface="Calibri Light" panose="020F030202020403020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1925" y="5816150"/>
            <a:ext cx="11415623" cy="95127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In the above table, soil depth is measured in </a:t>
            </a:r>
            <a:r>
              <a:rPr lang="en-US" sz="3200" dirty="0" err="1">
                <a:ea typeface="+mn-lt"/>
                <a:cs typeface="+mn-lt"/>
              </a:rPr>
              <a:t>metres</a:t>
            </a:r>
            <a:r>
              <a:rPr lang="en-US" sz="3200" dirty="0">
                <a:ea typeface="+mn-lt"/>
                <a:cs typeface="+mn-lt"/>
              </a:rPr>
              <a:t> and root density is measured in grams per cubic </a:t>
            </a:r>
            <a:r>
              <a:rPr lang="en-US" sz="3200" dirty="0" err="1">
                <a:ea typeface="+mn-lt"/>
                <a:cs typeface="+mn-lt"/>
              </a:rPr>
              <a:t>metre</a:t>
            </a:r>
            <a:r>
              <a:rPr lang="en-US" sz="3200" dirty="0">
                <a:ea typeface="+mn-lt"/>
                <a:cs typeface="+mn-lt"/>
              </a:rPr>
              <a:t>.</a:t>
            </a:r>
            <a:endParaRPr lang="en-US" dirty="0">
              <a:ea typeface="+mn-lt"/>
              <a:cs typeface="+mn-lt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81C2447-9523-430F-AB29-C91F789370DB}"/>
              </a:ext>
            </a:extLst>
          </p:cNvPr>
          <p:cNvGraphicFramePr>
            <a:graphicFrameLocks noGrp="1"/>
          </p:cNvGraphicFramePr>
          <p:nvPr/>
        </p:nvGraphicFramePr>
        <p:xfrm>
          <a:off x="1537227" y="1038678"/>
          <a:ext cx="9022075" cy="45193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80298">
                  <a:extLst>
                    <a:ext uri="{9D8B030D-6E8A-4147-A177-3AD203B41FA5}">
                      <a16:colId xmlns:a16="http://schemas.microsoft.com/office/drawing/2014/main" val="4206107918"/>
                    </a:ext>
                  </a:extLst>
                </a:gridCol>
                <a:gridCol w="2934419">
                  <a:extLst>
                    <a:ext uri="{9D8B030D-6E8A-4147-A177-3AD203B41FA5}">
                      <a16:colId xmlns:a16="http://schemas.microsoft.com/office/drawing/2014/main" val="1874964391"/>
                    </a:ext>
                  </a:extLst>
                </a:gridCol>
                <a:gridCol w="3007358">
                  <a:extLst>
                    <a:ext uri="{9D8B030D-6E8A-4147-A177-3AD203B41FA5}">
                      <a16:colId xmlns:a16="http://schemas.microsoft.com/office/drawing/2014/main" val="3812634861"/>
                    </a:ext>
                  </a:extLst>
                </a:gridCol>
              </a:tblGrid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Sample number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Soil depth (m)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Root density (g per m^3)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444739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9515981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003230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2156249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5249763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0555517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755771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3616548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2.1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8743337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1808743"/>
                  </a:ext>
                </a:extLst>
              </a:tr>
              <a:tr h="410853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0450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5997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Testing for normality in </a:t>
            </a:r>
            <a:r>
              <a:rPr lang="en-US" sz="4800" dirty="0" err="1">
                <a:ea typeface="+mj-lt"/>
                <a:cs typeface="+mj-lt"/>
              </a:rPr>
              <a:t>jamovi</a:t>
            </a:r>
            <a:endParaRPr lang="en-US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870340"/>
            <a:ext cx="11415623" cy="168451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Select 'Exploration &gt; Descriptives', then move both variables to the Variables list. Select 'Shapiro-Wilk' from the statistics pulldown</a:t>
            </a:r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</p:txBody>
      </p:sp>
      <p:pic>
        <p:nvPicPr>
          <p:cNvPr id="6" name="Picture 6" descr="Panel in Jamovi for testing the null hypothesis that variables are normally distributed.​">
            <a:extLst>
              <a:ext uri="{FF2B5EF4-FFF2-40B4-BE49-F238E27FC236}">
                <a16:creationId xmlns:a16="http://schemas.microsoft.com/office/drawing/2014/main" id="{2454D1A1-E92F-2C39-CDCF-741EB61523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7042" y="1805325"/>
            <a:ext cx="6927009" cy="419625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A9165CE-412F-170A-A326-0346EFA880DF}"/>
              </a:ext>
            </a:extLst>
          </p:cNvPr>
          <p:cNvSpPr txBox="1"/>
          <p:nvPr/>
        </p:nvSpPr>
        <p:spPr>
          <a:xfrm>
            <a:off x="2093344" y="6162136"/>
            <a:ext cx="78184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Figure 1: </a:t>
            </a:r>
            <a:r>
              <a:rPr lang="en-US" sz="2800" dirty="0" err="1"/>
              <a:t>Jamovi</a:t>
            </a:r>
            <a:r>
              <a:rPr lang="en-US" sz="2800" dirty="0"/>
              <a:t> input for testing normality</a:t>
            </a:r>
            <a:endParaRPr lang="en-US" sz="28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628235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>
                <a:ea typeface="+mj-lt"/>
                <a:cs typeface="+mj-lt"/>
              </a:rPr>
              <a:t>Testing for normality in jamovi</a:t>
            </a:r>
            <a:endParaRPr lang="en-US" dirty="0" err="1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086000"/>
            <a:ext cx="11415623" cy="565266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>
                <a:ea typeface="+mn-lt"/>
                <a:cs typeface="+mn-lt"/>
              </a:rPr>
              <a:t>Below shows the output of the tests for normality in jamovi</a:t>
            </a:r>
            <a:r>
              <a:rPr lang="en-US" sz="3200" dirty="0">
                <a:ea typeface="+mn-lt"/>
                <a:cs typeface="+mn-lt"/>
              </a:rPr>
              <a:t>.</a:t>
            </a:r>
            <a:endParaRPr lang="en-US" dirty="0"/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Figure 2: </a:t>
            </a:r>
            <a:r>
              <a:rPr lang="en-US" sz="3200" dirty="0" err="1">
                <a:ea typeface="+mn-lt"/>
                <a:cs typeface="+mn-lt"/>
              </a:rPr>
              <a:t>Jamovi</a:t>
            </a:r>
            <a:r>
              <a:rPr lang="en-US" sz="3200" dirty="0">
                <a:ea typeface="+mn-lt"/>
                <a:cs typeface="+mn-lt"/>
              </a:rPr>
              <a:t> output for tests of normality on two variables.</a:t>
            </a:r>
            <a:endParaRPr lang="en-US">
              <a:ea typeface="+mn-lt"/>
              <a:cs typeface="+mn-lt"/>
            </a:endParaRPr>
          </a:p>
          <a:p>
            <a:pPr algn="l"/>
            <a:endParaRPr lang="en-US" sz="3200" dirty="0">
              <a:cs typeface="Calibri"/>
            </a:endParaRPr>
          </a:p>
        </p:txBody>
      </p:sp>
      <p:pic>
        <p:nvPicPr>
          <p:cNvPr id="4" name="Picture 5" descr="Jamovi output table shows 2 columns and several rows, including a row for the Shapiro-Wilk p value.">
            <a:extLst>
              <a:ext uri="{FF2B5EF4-FFF2-40B4-BE49-F238E27FC236}">
                <a16:creationId xmlns:a16="http://schemas.microsoft.com/office/drawing/2014/main" id="{D36E5B23-6D86-A30F-FD95-1601CEEE0D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7645" y="1765540"/>
            <a:ext cx="8134709" cy="4074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751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Plotting soil depth versus root density in </a:t>
            </a:r>
            <a:r>
              <a:rPr lang="en-US" sz="4800" dirty="0" err="1">
                <a:ea typeface="+mj-lt"/>
                <a:cs typeface="+mj-lt"/>
              </a:rPr>
              <a:t>Jamovi</a:t>
            </a:r>
            <a:endParaRPr lang="en-US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905509"/>
            <a:ext cx="11415623" cy="430119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4000" dirty="0">
                <a:ea typeface="+mn-lt"/>
                <a:cs typeface="+mn-lt"/>
              </a:rPr>
              <a:t>How to make a scatterplot in </a:t>
            </a:r>
            <a:r>
              <a:rPr lang="en-US" sz="4000" dirty="0" err="1">
                <a:ea typeface="+mn-lt"/>
                <a:cs typeface="+mn-lt"/>
              </a:rPr>
              <a:t>jamovi</a:t>
            </a:r>
            <a:endParaRPr lang="en-US" sz="4000" dirty="0" err="1">
              <a:cs typeface="Calibri"/>
            </a:endParaRPr>
          </a:p>
          <a:p>
            <a:pPr algn="l"/>
            <a:endParaRPr lang="en-US" sz="4000" dirty="0">
              <a:cs typeface="Calibri"/>
            </a:endParaRPr>
          </a:p>
          <a:p>
            <a:pPr marL="457200" indent="-457200" algn="l">
              <a:buChar char="•"/>
            </a:pPr>
            <a:r>
              <a:rPr lang="en-US" sz="4000" dirty="0">
                <a:ea typeface="+mn-lt"/>
                <a:cs typeface="+mn-lt"/>
              </a:rPr>
              <a:t>Select 'Exploration &gt; Scatterplot' </a:t>
            </a:r>
            <a:endParaRPr lang="en-US" sz="4000" dirty="0">
              <a:cs typeface="Calibri" panose="020F0502020204030204"/>
            </a:endParaRPr>
          </a:p>
          <a:p>
            <a:pPr marL="457200" indent="-457200" algn="l">
              <a:buChar char="•"/>
            </a:pPr>
            <a:r>
              <a:rPr lang="en-US" sz="4000" dirty="0">
                <a:ea typeface="+mn-lt"/>
                <a:cs typeface="+mn-lt"/>
              </a:rPr>
              <a:t>A panel will pop up with the dataset variables </a:t>
            </a:r>
          </a:p>
          <a:p>
            <a:pPr marL="457200" indent="-457200" algn="l">
              <a:buChar char="•"/>
            </a:pPr>
            <a:r>
              <a:rPr lang="en-US" sz="4000" dirty="0">
                <a:ea typeface="+mn-lt"/>
                <a:cs typeface="+mn-lt"/>
              </a:rPr>
              <a:t>Move 'Soil depth (m)' to 'X-Axis'</a:t>
            </a:r>
          </a:p>
          <a:p>
            <a:pPr marL="457200" indent="-457200" algn="l">
              <a:buChar char="•"/>
            </a:pPr>
            <a:r>
              <a:rPr lang="en-US" sz="4000" dirty="0">
                <a:cs typeface="Calibri" panose="020F0502020204030204"/>
              </a:rPr>
              <a:t>Move Root density (g per m^3) to 'Y-Axis'</a:t>
            </a:r>
          </a:p>
        </p:txBody>
      </p:sp>
    </p:spTree>
    <p:extLst>
      <p:ext uri="{BB962C8B-B14F-4D97-AF65-F5344CB8AC3E}">
        <p14:creationId xmlns:p14="http://schemas.microsoft.com/office/powerpoint/2010/main" val="22118387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Plotting soil depth versus root density in </a:t>
            </a:r>
            <a:r>
              <a:rPr lang="en-US" sz="4800">
                <a:ea typeface="+mj-lt"/>
                <a:cs typeface="+mj-lt"/>
              </a:rPr>
              <a:t>jamovi</a:t>
            </a:r>
            <a:endParaRPr lang="en-US" dirty="0" err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97" y="6276226"/>
            <a:ext cx="12062603" cy="5774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Figure 3: </a:t>
            </a:r>
            <a:r>
              <a:rPr lang="en-US" sz="3200" dirty="0" err="1">
                <a:ea typeface="+mn-lt"/>
                <a:cs typeface="+mn-lt"/>
              </a:rPr>
              <a:t>Jamovi</a:t>
            </a:r>
            <a:r>
              <a:rPr lang="en-US" sz="3200" dirty="0">
                <a:ea typeface="+mn-lt"/>
                <a:cs typeface="+mn-lt"/>
              </a:rPr>
              <a:t> output of a scatterplot for Soil Depth vs Root Density</a:t>
            </a:r>
            <a:endParaRPr lang="en-US" dirty="0"/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cs typeface="Calibri"/>
            </a:endParaRPr>
          </a:p>
        </p:txBody>
      </p:sp>
      <p:pic>
        <p:nvPicPr>
          <p:cNvPr id="5" name="Picture 5" descr="A scatterplot produced in Jamovi that shows Soil Depth on the x-axis and Root Density on the y-axis. The 10 data points on the plot show a clear negative trend.">
            <a:extLst>
              <a:ext uri="{FF2B5EF4-FFF2-40B4-BE49-F238E27FC236}">
                <a16:creationId xmlns:a16="http://schemas.microsoft.com/office/drawing/2014/main" id="{2D08B82B-DD5A-93BF-4431-BBEA8FFD0F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50852" y="1002868"/>
            <a:ext cx="6740104" cy="5226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0819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soil depth and root density are correlated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287283"/>
            <a:ext cx="11415623" cy="550889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Test whether or not our variables soil depth and root density are correlated.</a:t>
            </a:r>
            <a:endParaRPr lang="en-US" dirty="0"/>
          </a:p>
          <a:p>
            <a:pPr algn="l"/>
            <a:r>
              <a:rPr lang="en-US" sz="3200" b="1" dirty="0">
                <a:ea typeface="+mn-lt"/>
                <a:cs typeface="+mn-lt"/>
              </a:rPr>
              <a:t>Hypothesis for Pearson's correlation coefficient</a:t>
            </a:r>
            <a:endParaRPr lang="en-US" dirty="0"/>
          </a:p>
          <a:p>
            <a:pPr algn="l"/>
            <a:r>
              <a:rPr lang="en-US" sz="3200" b="1" dirty="0">
                <a:ea typeface="+mn-lt"/>
                <a:cs typeface="+mn-lt"/>
              </a:rPr>
              <a:t>Null:</a:t>
            </a:r>
            <a:r>
              <a:rPr lang="en-US" sz="3200" dirty="0">
                <a:ea typeface="+mn-lt"/>
                <a:cs typeface="+mn-lt"/>
              </a:rPr>
              <a:t> There is no correlation between root density and soil depth</a:t>
            </a:r>
            <a:endParaRPr lang="en-US">
              <a:cs typeface="Calibri"/>
            </a:endParaRPr>
          </a:p>
          <a:p>
            <a:pPr algn="l"/>
            <a:r>
              <a:rPr lang="en-US" sz="3200" b="1" dirty="0">
                <a:ea typeface="+mn-lt"/>
                <a:cs typeface="+mn-lt"/>
              </a:rPr>
              <a:t>Alternative:</a:t>
            </a:r>
            <a:r>
              <a:rPr lang="en-US" sz="3200" dirty="0">
                <a:ea typeface="+mn-lt"/>
                <a:cs typeface="+mn-lt"/>
              </a:rPr>
              <a:t> There is a significant correlation between root density and soil depth</a:t>
            </a:r>
            <a:endParaRPr lang="en-US" dirty="0"/>
          </a:p>
          <a:p>
            <a:pPr algn="l"/>
            <a:endParaRPr lang="en-US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We will reject the null hypothesis if, assuming that the null hypothesis is true, the probability of getting an </a:t>
            </a:r>
            <a:r>
              <a:rPr lang="en-US" sz="3200" i="1" dirty="0">
                <a:ea typeface="+mn-lt"/>
                <a:cs typeface="+mn-lt"/>
              </a:rPr>
              <a:t>r</a:t>
            </a:r>
            <a:r>
              <a:rPr lang="en-US" sz="3200" dirty="0">
                <a:ea typeface="+mn-lt"/>
                <a:cs typeface="+mn-lt"/>
              </a:rPr>
              <a:t> value as or more extreme than the one we obtained from our sample (i.e., the p-value) is less than or equal to 0.05.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34435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77C16-11AE-1F6E-F50F-30E6F707A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90FB1-E264-6DE4-12A8-75664D3ACA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0868" y="929"/>
            <a:ext cx="9144000" cy="949865"/>
          </a:xfrm>
        </p:spPr>
        <p:txBody>
          <a:bodyPr/>
          <a:lstStyle/>
          <a:p>
            <a:r>
              <a:rPr lang="en-US">
                <a:cs typeface="Calibri Light"/>
              </a:rPr>
              <a:t>Introduction to correlation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CC0CE3-AA57-B443-5701-B2090A1DF7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1283" y="1445434"/>
            <a:ext cx="11760679" cy="510632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>
                <a:ea typeface="+mn-lt"/>
                <a:cs typeface="+mn-lt"/>
              </a:rPr>
              <a:t>We often want to investigate the relationship between pairs of variables.</a:t>
            </a:r>
            <a:endParaRPr lang="en-US" sz="3200" dirty="0">
              <a:cs typeface="Calibri" panose="020F0502020204030204"/>
            </a:endParaRPr>
          </a:p>
          <a:p>
            <a:pPr algn="l"/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>
                <a:ea typeface="+mn-lt"/>
                <a:cs typeface="+mn-lt"/>
              </a:rPr>
              <a:t>Vegetation height and mean annual temperature</a:t>
            </a:r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>
                <a:ea typeface="+mn-lt"/>
                <a:cs typeface="+mn-lt"/>
              </a:rPr>
              <a:t>Animal body size and metabolic rate</a:t>
            </a:r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>
                <a:ea typeface="+mn-lt"/>
                <a:cs typeface="+mn-lt"/>
              </a:rPr>
              <a:t>Number of automobiles in a location and carbon emissions</a:t>
            </a:r>
            <a:endParaRPr lang="en-US" sz="3200" dirty="0">
              <a:cs typeface="Calibri" panose="020F0502020204030204"/>
            </a:endParaRPr>
          </a:p>
          <a:p>
            <a:pPr algn="l"/>
            <a:endParaRPr lang="en-US" sz="3200" dirty="0">
              <a:cs typeface="Calibri" panose="020F0502020204030204"/>
            </a:endParaRPr>
          </a:p>
          <a:p>
            <a:pPr algn="l"/>
            <a:r>
              <a:rPr lang="en-US" sz="3200">
                <a:ea typeface="+mn-lt"/>
                <a:cs typeface="+mn-lt"/>
              </a:rPr>
              <a:t>The </a:t>
            </a:r>
            <a:r>
              <a:rPr lang="en-US" sz="3200" b="1">
                <a:ea typeface="+mn-lt"/>
                <a:cs typeface="+mn-lt"/>
              </a:rPr>
              <a:t>correlation </a:t>
            </a:r>
            <a:r>
              <a:rPr lang="en-US" sz="3200">
                <a:ea typeface="+mn-lt"/>
                <a:cs typeface="+mn-lt"/>
              </a:rPr>
              <a:t>between pairs of variables, such as those listed above, describes how the </a:t>
            </a:r>
            <a:r>
              <a:rPr lang="en-US" sz="3200" dirty="0">
                <a:ea typeface="+mn-lt"/>
                <a:cs typeface="+mn-lt"/>
              </a:rPr>
              <a:t>variation of each variable is related to the other variable.</a:t>
            </a:r>
            <a:endParaRPr lang="en-US" sz="320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36912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soil depth and root density are correlated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287283"/>
            <a:ext cx="11415623" cy="550889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4000" dirty="0">
                <a:ea typeface="+mn-lt"/>
                <a:cs typeface="+mn-lt"/>
              </a:rPr>
              <a:t>Test the null hypothesis that this correlation is not significant</a:t>
            </a:r>
            <a:endParaRPr lang="en-US" sz="4000" dirty="0">
              <a:cs typeface="Calibri"/>
            </a:endParaRPr>
          </a:p>
          <a:p>
            <a:pPr marL="457200" indent="-457200" algn="l">
              <a:buChar char="•"/>
            </a:pPr>
            <a:r>
              <a:rPr lang="en-US" sz="4000" dirty="0">
                <a:ea typeface="+mn-lt"/>
                <a:cs typeface="+mn-lt"/>
              </a:rPr>
              <a:t>Selecting 'Regression &gt; Correlation Matrix' </a:t>
            </a:r>
            <a:endParaRPr lang="en-US" sz="4000">
              <a:cs typeface="Calibri"/>
            </a:endParaRPr>
          </a:p>
          <a:p>
            <a:pPr marL="457200" indent="-457200" algn="l">
              <a:buChar char="•"/>
            </a:pPr>
            <a:r>
              <a:rPr lang="en-US" sz="4000" dirty="0">
                <a:ea typeface="+mn-lt"/>
                <a:cs typeface="+mn-lt"/>
              </a:rPr>
              <a:t>Move both variables into the box to the right</a:t>
            </a:r>
            <a:endParaRPr lang="en-US" sz="4000">
              <a:cs typeface="Calibri" panose="020F0502020204030204"/>
            </a:endParaRPr>
          </a:p>
          <a:p>
            <a:pPr marL="457200" indent="-457200" algn="l">
              <a:buChar char="•"/>
            </a:pPr>
            <a:r>
              <a:rPr lang="en-US" sz="4000" dirty="0">
                <a:ea typeface="+mn-lt"/>
                <a:cs typeface="+mn-lt"/>
              </a:rPr>
              <a:t>Make sure 'Pearson' selected for Correlation Coefficients</a:t>
            </a:r>
            <a:endParaRPr lang="en-US" sz="4000">
              <a:cs typeface="Calibri" panose="020F0502020204030204"/>
            </a:endParaRPr>
          </a:p>
          <a:p>
            <a:pPr marL="457200" indent="-457200" algn="l">
              <a:buFont typeface="Arial,Sans-Serif" panose="020B0604020202020204" pitchFamily="34" charset="0"/>
              <a:buChar char="•"/>
            </a:pPr>
            <a:r>
              <a:rPr lang="en-US" sz="4000" dirty="0">
                <a:ea typeface="+mn-lt"/>
                <a:cs typeface="+mn-lt"/>
              </a:rPr>
              <a:t>Test 'Correlation' (two-tailed test for statistical significance</a:t>
            </a:r>
          </a:p>
        </p:txBody>
      </p:sp>
    </p:spTree>
    <p:extLst>
      <p:ext uri="{BB962C8B-B14F-4D97-AF65-F5344CB8AC3E}">
        <p14:creationId xmlns:p14="http://schemas.microsoft.com/office/powerpoint/2010/main" val="2117366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719828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soil depth and root density are correlated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661" y="6218717"/>
            <a:ext cx="11415623" cy="5774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800" dirty="0">
                <a:ea typeface="+mn-lt"/>
                <a:cs typeface="+mn-lt"/>
              </a:rPr>
              <a:t>Figure 4: </a:t>
            </a:r>
            <a:r>
              <a:rPr lang="en-US" sz="2800" dirty="0" err="1">
                <a:ea typeface="+mn-lt"/>
                <a:cs typeface="+mn-lt"/>
              </a:rPr>
              <a:t>Jamovi</a:t>
            </a:r>
            <a:r>
              <a:rPr lang="en-US" sz="2800" dirty="0">
                <a:ea typeface="+mn-lt"/>
                <a:cs typeface="+mn-lt"/>
              </a:rPr>
              <a:t> box showing how to run a test of the correlation coefficient.</a:t>
            </a:r>
            <a:endParaRPr lang="en-US" sz="2800" dirty="0">
              <a:cs typeface="Calibri"/>
            </a:endParaRPr>
          </a:p>
        </p:txBody>
      </p:sp>
      <p:pic>
        <p:nvPicPr>
          <p:cNvPr id="4" name="Picture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9EC69BFD-E533-5A7A-A0EE-55C946EDFC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2740" y="961257"/>
            <a:ext cx="7300822" cy="4949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4509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soil depth and root density are correlated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086000"/>
            <a:ext cx="11415623" cy="565266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A table of output that looks like the one below.</a:t>
            </a:r>
            <a:endParaRPr lang="en-US" dirty="0"/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endParaRPr lang="en-US" sz="3200" dirty="0">
              <a:cs typeface="Calibri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Figure 5: </a:t>
            </a:r>
            <a:r>
              <a:rPr lang="en-US" sz="3200" dirty="0" err="1">
                <a:ea typeface="+mn-lt"/>
                <a:cs typeface="+mn-lt"/>
              </a:rPr>
              <a:t>Jamovi</a:t>
            </a:r>
            <a:r>
              <a:rPr lang="en-US" sz="3200" dirty="0">
                <a:ea typeface="+mn-lt"/>
                <a:cs typeface="+mn-lt"/>
              </a:rPr>
              <a:t> table showing output of a </a:t>
            </a:r>
            <a:r>
              <a:rPr lang="en-US" sz="3200" dirty="0" err="1">
                <a:ea typeface="+mn-lt"/>
                <a:cs typeface="+mn-lt"/>
              </a:rPr>
              <a:t>parameteric</a:t>
            </a:r>
            <a:r>
              <a:rPr lang="en-US" sz="3200" dirty="0">
                <a:ea typeface="+mn-lt"/>
                <a:cs typeface="+mn-lt"/>
              </a:rPr>
              <a:t> test of the significance of a correlation coefficient.</a:t>
            </a:r>
            <a:endParaRPr lang="en-US" dirty="0">
              <a:ea typeface="+mn-lt"/>
              <a:cs typeface="+mn-lt"/>
            </a:endParaRPr>
          </a:p>
        </p:txBody>
      </p:sp>
      <p:pic>
        <p:nvPicPr>
          <p:cNvPr id="5" name="Picture 5" descr="Correlation matrix output from Jamovi is shown with a 2 by 2 matrix that includes a value of Pearson's r and its associated p-value in the lower left matrix cell.">
            <a:extLst>
              <a:ext uri="{FF2B5EF4-FFF2-40B4-BE49-F238E27FC236}">
                <a16:creationId xmlns:a16="http://schemas.microsoft.com/office/drawing/2014/main" id="{7E9CB935-6407-3965-3220-C180D59FD1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0702" y="1716100"/>
            <a:ext cx="9903124" cy="3785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892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734205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Spearman rank correlation coefficient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970981"/>
            <a:ext cx="11415623" cy="581081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If either variable is not normally distributed, we need a non-parametric test</a:t>
            </a:r>
            <a:endParaRPr lang="en-US" dirty="0"/>
          </a:p>
          <a:p>
            <a:pPr algn="l"/>
            <a:endParaRPr lang="en-US"/>
          </a:p>
          <a:p>
            <a:pPr marL="457200" indent="-457200" algn="l">
              <a:buChar char="•"/>
            </a:pPr>
            <a:r>
              <a:rPr lang="en-US" sz="3200" dirty="0">
                <a:ea typeface="+mn-lt"/>
                <a:cs typeface="+mn-lt"/>
              </a:rPr>
              <a:t>The Spearman rank correlation coefficient is a non-parametric alternative. </a:t>
            </a:r>
            <a:endParaRPr lang="en-US">
              <a:ea typeface="+mn-lt"/>
              <a:cs typeface="+mn-lt"/>
            </a:endParaRPr>
          </a:p>
          <a:p>
            <a:pPr marL="457200" indent="-457200" algn="l">
              <a:buChar char="•"/>
            </a:pPr>
            <a:r>
              <a:rPr lang="en-US" sz="3200" dirty="0">
                <a:ea typeface="+mn-lt"/>
                <a:cs typeface="+mn-lt"/>
              </a:rPr>
              <a:t>Calculate the correlation of the </a:t>
            </a:r>
            <a:r>
              <a:rPr lang="en-US" sz="3200" b="1" dirty="0">
                <a:ea typeface="+mn-lt"/>
                <a:cs typeface="+mn-lt"/>
              </a:rPr>
              <a:t>ranks</a:t>
            </a:r>
            <a:r>
              <a:rPr lang="en-US" sz="3200" dirty="0">
                <a:ea typeface="+mn-lt"/>
                <a:cs typeface="+mn-lt"/>
              </a:rPr>
              <a:t> of the values </a:t>
            </a:r>
            <a:endParaRPr lang="en-US" dirty="0">
              <a:cs typeface="Calibri" panose="020F0502020204030204"/>
            </a:endParaRPr>
          </a:p>
          <a:p>
            <a:pPr marL="457200" indent="-457200" algn="l">
              <a:buChar char="•"/>
            </a:pPr>
            <a:r>
              <a:rPr lang="en-US" sz="3200" dirty="0">
                <a:ea typeface="+mn-lt"/>
                <a:cs typeface="+mn-lt"/>
              </a:rPr>
              <a:t>Test whether this Spearman rank correlation coefficient is significant</a:t>
            </a:r>
            <a:endParaRPr lang="en-US" dirty="0">
              <a:cs typeface="Calibri" panose="020F0502020204030204"/>
            </a:endParaRPr>
          </a:p>
          <a:p>
            <a:pPr algn="l"/>
            <a:endParaRPr lang="en-US"/>
          </a:p>
          <a:p>
            <a:pPr algn="l"/>
            <a:r>
              <a:rPr lang="en-US" sz="3200" dirty="0">
                <a:ea typeface="+mn-lt"/>
                <a:cs typeface="+mn-lt"/>
              </a:rPr>
              <a:t>Consider some measurements of per cent dissolved oxygen and ammonia concentration (in mg per </a:t>
            </a:r>
            <a:r>
              <a:rPr lang="en-US" sz="3200" dirty="0" err="1">
                <a:ea typeface="+mn-lt"/>
                <a:cs typeface="+mn-lt"/>
              </a:rPr>
              <a:t>litre</a:t>
            </a:r>
            <a:r>
              <a:rPr lang="en-US" sz="3200" dirty="0">
                <a:ea typeface="+mn-lt"/>
                <a:cs typeface="+mn-lt"/>
              </a:rPr>
              <a:t>) from eight locations in Scotland. 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09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A data set of soil depths and root densities</a:t>
            </a:r>
            <a:endParaRPr lang="en-US" dirty="0">
              <a:cs typeface="Calibri Light" panose="020F0302020204030204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3CE9158B-9901-4B3E-8E78-6F4870156519}"/>
              </a:ext>
            </a:extLst>
          </p:cNvPr>
          <p:cNvGraphicFramePr>
            <a:graphicFrameLocks noGrp="1"/>
          </p:cNvGraphicFramePr>
          <p:nvPr/>
        </p:nvGraphicFramePr>
        <p:xfrm>
          <a:off x="502057" y="1354979"/>
          <a:ext cx="11228827" cy="50955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7127">
                  <a:extLst>
                    <a:ext uri="{9D8B030D-6E8A-4147-A177-3AD203B41FA5}">
                      <a16:colId xmlns:a16="http://schemas.microsoft.com/office/drawing/2014/main" val="3152394536"/>
                    </a:ext>
                  </a:extLst>
                </a:gridCol>
                <a:gridCol w="2167127">
                  <a:extLst>
                    <a:ext uri="{9D8B030D-6E8A-4147-A177-3AD203B41FA5}">
                      <a16:colId xmlns:a16="http://schemas.microsoft.com/office/drawing/2014/main" val="32828832"/>
                    </a:ext>
                  </a:extLst>
                </a:gridCol>
                <a:gridCol w="2167127">
                  <a:extLst>
                    <a:ext uri="{9D8B030D-6E8A-4147-A177-3AD203B41FA5}">
                      <a16:colId xmlns:a16="http://schemas.microsoft.com/office/drawing/2014/main" val="3124725509"/>
                    </a:ext>
                  </a:extLst>
                </a:gridCol>
                <a:gridCol w="2167127">
                  <a:extLst>
                    <a:ext uri="{9D8B030D-6E8A-4147-A177-3AD203B41FA5}">
                      <a16:colId xmlns:a16="http://schemas.microsoft.com/office/drawing/2014/main" val="4096983687"/>
                    </a:ext>
                  </a:extLst>
                </a:gridCol>
                <a:gridCol w="2560319">
                  <a:extLst>
                    <a:ext uri="{9D8B030D-6E8A-4147-A177-3AD203B41FA5}">
                      <a16:colId xmlns:a16="http://schemas.microsoft.com/office/drawing/2014/main" val="3966013586"/>
                    </a:ext>
                  </a:extLst>
                </a:gridCol>
              </a:tblGrid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Sample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%O_2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Rank %O_2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NH_3 Conc.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Rank NH_3 Conc.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8821422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95.9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6622692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81.9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4596819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80.9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120031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77.9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0.579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449450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90.7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403710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88.2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364210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93.6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0.070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867791"/>
                  </a:ext>
                </a:extLst>
              </a:tr>
              <a:tr h="566176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89.1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0.121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en-US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1909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82003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per cent O</a:t>
            </a:r>
            <a:r>
              <a:rPr lang="en-US" sz="4000" baseline="-25000" dirty="0">
                <a:ea typeface="+mj-lt"/>
                <a:cs typeface="+mj-lt"/>
              </a:rPr>
              <a:t>2</a:t>
            </a:r>
            <a:r>
              <a:rPr lang="en-US" sz="4000" dirty="0">
                <a:ea typeface="+mj-lt"/>
                <a:cs typeface="+mj-lt"/>
              </a:rPr>
              <a:t> and Ammonia are correlated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287283"/>
            <a:ext cx="11415623" cy="5508893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Test whether or not our variables per cent O</a:t>
            </a:r>
            <a:r>
              <a:rPr lang="en-US" sz="3200" baseline="-25000" dirty="0">
                <a:ea typeface="+mn-lt"/>
                <a:cs typeface="+mn-lt"/>
              </a:rPr>
              <a:t>2</a:t>
            </a:r>
            <a:r>
              <a:rPr lang="en-US" sz="3200" dirty="0">
                <a:ea typeface="+mn-lt"/>
                <a:cs typeface="+mn-lt"/>
              </a:rPr>
              <a:t> and Ammonia concentration are correlated.</a:t>
            </a:r>
            <a:endParaRPr lang="en-US" dirty="0">
              <a:ea typeface="+mn-lt"/>
              <a:cs typeface="+mn-lt"/>
            </a:endParaRPr>
          </a:p>
          <a:p>
            <a:pPr algn="l"/>
            <a:r>
              <a:rPr lang="en-US" sz="3200" b="1" dirty="0">
                <a:ea typeface="+mn-lt"/>
                <a:cs typeface="+mn-lt"/>
              </a:rPr>
              <a:t>Hypothesis for Spearman's correlation coefficient</a:t>
            </a:r>
            <a:endParaRPr lang="en-US" dirty="0"/>
          </a:p>
          <a:p>
            <a:pPr algn="l"/>
            <a:r>
              <a:rPr lang="en-US" sz="3200" b="1" dirty="0">
                <a:ea typeface="+mn-lt"/>
                <a:cs typeface="+mn-lt"/>
              </a:rPr>
              <a:t>Null:</a:t>
            </a:r>
            <a:r>
              <a:rPr lang="en-US" sz="3200" dirty="0">
                <a:ea typeface="+mn-lt"/>
                <a:cs typeface="+mn-lt"/>
              </a:rPr>
              <a:t> There is no correlation between per cent dissolved oxygen and ammonia concentration</a:t>
            </a:r>
            <a:endParaRPr lang="en-US" dirty="0">
              <a:cs typeface="Calibri"/>
            </a:endParaRPr>
          </a:p>
          <a:p>
            <a:pPr algn="l"/>
            <a:r>
              <a:rPr lang="en-US" sz="3200" b="1" dirty="0">
                <a:ea typeface="+mn-lt"/>
                <a:cs typeface="+mn-lt"/>
              </a:rPr>
              <a:t>Alternative:</a:t>
            </a:r>
            <a:r>
              <a:rPr lang="en-US" sz="3200" dirty="0">
                <a:ea typeface="+mn-lt"/>
                <a:cs typeface="+mn-lt"/>
              </a:rPr>
              <a:t> There is a significant correlation between per cent dissolved oxygen and ammonia concentration</a:t>
            </a:r>
            <a:endParaRPr lang="en-US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We will reject the null hypothesis if, assuming that the null hypothesis is true, the probability of getting an </a:t>
            </a:r>
            <a:r>
              <a:rPr lang="en-US" sz="3200" i="1" dirty="0">
                <a:ea typeface="+mn-lt"/>
                <a:cs typeface="+mn-lt"/>
              </a:rPr>
              <a:t>r</a:t>
            </a:r>
            <a:r>
              <a:rPr lang="en-US" sz="3200" dirty="0">
                <a:ea typeface="+mn-lt"/>
                <a:cs typeface="+mn-lt"/>
              </a:rPr>
              <a:t> value as or more extreme than the one we obtained from our sample (i.e., the p-value) is less than or equal to 0.05.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181720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719828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per cent O</a:t>
            </a:r>
            <a:r>
              <a:rPr lang="en-US" sz="4000" baseline="-25000" dirty="0">
                <a:ea typeface="+mj-lt"/>
                <a:cs typeface="+mj-lt"/>
              </a:rPr>
              <a:t>2</a:t>
            </a:r>
            <a:r>
              <a:rPr lang="en-US" sz="4000" dirty="0">
                <a:ea typeface="+mj-lt"/>
                <a:cs typeface="+mj-lt"/>
              </a:rPr>
              <a:t> and Ammonia are correlated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65" y="6391245"/>
            <a:ext cx="12019471" cy="577460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dirty="0">
                <a:ea typeface="+mn-lt"/>
                <a:cs typeface="+mn-lt"/>
              </a:rPr>
              <a:t>Figure 6: </a:t>
            </a:r>
            <a:r>
              <a:rPr lang="en-US" dirty="0" err="1">
                <a:ea typeface="+mn-lt"/>
                <a:cs typeface="+mn-lt"/>
              </a:rPr>
              <a:t>Jamovi</a:t>
            </a:r>
            <a:r>
              <a:rPr lang="en-US" dirty="0">
                <a:ea typeface="+mn-lt"/>
                <a:cs typeface="+mn-lt"/>
              </a:rPr>
              <a:t> box showing how to run a test of the Spearman rank correlation coefficient.</a:t>
            </a:r>
          </a:p>
        </p:txBody>
      </p:sp>
      <p:pic>
        <p:nvPicPr>
          <p:cNvPr id="8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631F1A1B-F2D8-353C-0565-7E367497EA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7683" y="763842"/>
            <a:ext cx="8062822" cy="5459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27666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000" dirty="0">
                <a:ea typeface="+mj-lt"/>
                <a:cs typeface="+mj-lt"/>
              </a:rPr>
              <a:t>Testing whether per cent O</a:t>
            </a:r>
            <a:r>
              <a:rPr lang="en-US" sz="4000" baseline="-25000" dirty="0">
                <a:ea typeface="+mj-lt"/>
                <a:cs typeface="+mj-lt"/>
              </a:rPr>
              <a:t>2</a:t>
            </a:r>
            <a:r>
              <a:rPr lang="en-US" sz="4000" dirty="0">
                <a:ea typeface="+mj-lt"/>
                <a:cs typeface="+mj-lt"/>
              </a:rPr>
              <a:t> and Ammonia are correlated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8189" y="1086000"/>
            <a:ext cx="11415623" cy="5652667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800" dirty="0">
                <a:ea typeface="+mn-lt"/>
                <a:cs typeface="+mn-lt"/>
              </a:rPr>
              <a:t>Spearman rank correlation coefficient between the variables per cent dissolved oxygen and ammonia concentration is -0.667, and the p-value for this test is 0.083, meaning that we cannot reject our null hypothesis that the two variables are uncorrelated.</a:t>
            </a:r>
          </a:p>
          <a:p>
            <a:pPr algn="l"/>
            <a:endParaRPr lang="en-US" sz="2800" dirty="0">
              <a:cs typeface="Calibri"/>
            </a:endParaRPr>
          </a:p>
          <a:p>
            <a:pPr algn="l"/>
            <a:endParaRPr lang="en-US" sz="2800" dirty="0">
              <a:ea typeface="+mn-lt"/>
              <a:cs typeface="+mn-lt"/>
            </a:endParaRPr>
          </a:p>
          <a:p>
            <a:pPr algn="l"/>
            <a:endParaRPr lang="en-US" sz="2800" dirty="0">
              <a:cs typeface="Calibri"/>
            </a:endParaRPr>
          </a:p>
          <a:p>
            <a:pPr algn="l"/>
            <a:endParaRPr lang="en-US" sz="2800" dirty="0">
              <a:cs typeface="Calibri"/>
            </a:endParaRPr>
          </a:p>
          <a:p>
            <a:pPr algn="l"/>
            <a:endParaRPr lang="en-US" sz="2800" dirty="0">
              <a:cs typeface="Calibri"/>
            </a:endParaRPr>
          </a:p>
          <a:p>
            <a:pPr algn="l"/>
            <a:endParaRPr lang="en-US" sz="2800" dirty="0">
              <a:cs typeface="Calibri"/>
            </a:endParaRPr>
          </a:p>
          <a:p>
            <a:pPr algn="l"/>
            <a:r>
              <a:rPr lang="en-US" sz="2800" dirty="0" err="1">
                <a:ea typeface="+mn-lt"/>
                <a:cs typeface="+mn-lt"/>
              </a:rPr>
              <a:t>Jamovi</a:t>
            </a:r>
            <a:r>
              <a:rPr lang="en-US" sz="2800" dirty="0">
                <a:ea typeface="+mn-lt"/>
                <a:cs typeface="+mn-lt"/>
              </a:rPr>
              <a:t> output table showing output of a test of the significance of a Spearman rank correlation coefficient.</a:t>
            </a:r>
          </a:p>
        </p:txBody>
      </p:sp>
      <p:pic>
        <p:nvPicPr>
          <p:cNvPr id="4" name="Picture 5" descr="Table&#10;&#10;Description automatically generated">
            <a:extLst>
              <a:ext uri="{FF2B5EF4-FFF2-40B4-BE49-F238E27FC236}">
                <a16:creationId xmlns:a16="http://schemas.microsoft.com/office/drawing/2014/main" id="{BFC9C515-01AC-7197-9481-8CF0787E3A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5834" y="2743853"/>
            <a:ext cx="7890294" cy="3023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966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868" y="929"/>
            <a:ext cx="9144000" cy="949865"/>
          </a:xfrm>
        </p:spPr>
        <p:txBody>
          <a:bodyPr/>
          <a:lstStyle/>
          <a:p>
            <a:r>
              <a:rPr lang="en-US">
                <a:cs typeface="Calibri Light"/>
              </a:rPr>
              <a:t>Introduction to correlation</a:t>
            </a:r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9BF2480-60C2-4EC0-8191-AD8BAB55F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792" y="1891132"/>
            <a:ext cx="4543246" cy="359670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>
                <a:ea typeface="+mn-lt"/>
                <a:cs typeface="+mn-lt"/>
              </a:rPr>
              <a:t>Two plots of hypothetical variables illustrating a positive (left) and negative correlation</a:t>
            </a:r>
            <a:endParaRPr lang="en-US" sz="3600">
              <a:cs typeface="Calibri" panose="020F0502020204030204"/>
            </a:endParaRPr>
          </a:p>
        </p:txBody>
      </p:sp>
      <p:pic>
        <p:nvPicPr>
          <p:cNvPr id="8" name="Picture 8" descr="A plot with two panels, each showing a scatterplot with &amp;#39;X value&amp;#39; on the x-axis and &amp;#39;Y value&amp;#39; on the y-axis. The left plot shows points positively correlated, and the right plot shows points negatively correlated.">
            <a:extLst>
              <a:ext uri="{FF2B5EF4-FFF2-40B4-BE49-F238E27FC236}">
                <a16:creationId xmlns:a16="http://schemas.microsoft.com/office/drawing/2014/main" id="{4FE4C55E-976E-4C70-BDC0-93FADEAA3B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9608" y="806569"/>
            <a:ext cx="6035614" cy="6049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6146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868" y="929"/>
            <a:ext cx="9144000" cy="949865"/>
          </a:xfrm>
        </p:spPr>
        <p:txBody>
          <a:bodyPr/>
          <a:lstStyle/>
          <a:p>
            <a:r>
              <a:rPr lang="en-US">
                <a:cs typeface="Calibri Light"/>
              </a:rPr>
              <a:t>Introduction to correlation</a:t>
            </a:r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A9BF2480-60C2-4EC0-8191-AD8BAB55FB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3773" y="2811283"/>
            <a:ext cx="4543246" cy="2504026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3600">
                <a:ea typeface="+mn-lt"/>
                <a:cs typeface="+mn-lt"/>
              </a:rPr>
              <a:t>A plot of two hypothetical variables that are not correlated</a:t>
            </a:r>
            <a:endParaRPr lang="en-US"/>
          </a:p>
        </p:txBody>
      </p:sp>
      <p:pic>
        <p:nvPicPr>
          <p:cNvPr id="3" name="Picture 3" descr="A scatterplot showing &amp;#39;X value&amp;#39; on the x axis and &amp;#39;Y value&amp;#39; on the y axis. Many points are shown but there is no correlation between variables.">
            <a:extLst>
              <a:ext uri="{FF2B5EF4-FFF2-40B4-BE49-F238E27FC236}">
                <a16:creationId xmlns:a16="http://schemas.microsoft.com/office/drawing/2014/main" id="{1B51F7FD-0204-4E0F-AB4C-FA3DCF3751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28891" y="806570"/>
            <a:ext cx="5992483" cy="5978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97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0868" y="929"/>
            <a:ext cx="9144000" cy="949865"/>
          </a:xfrm>
        </p:spPr>
        <p:txBody>
          <a:bodyPr/>
          <a:lstStyle/>
          <a:p>
            <a:r>
              <a:rPr lang="en-US">
                <a:cs typeface="Calibri Light"/>
              </a:rPr>
              <a:t>Introduction to correlation</a:t>
            </a:r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28307369-BB38-44B1-AE1E-7E92D08AC61F}"/>
              </a:ext>
            </a:extLst>
          </p:cNvPr>
          <p:cNvSpPr txBox="1">
            <a:spLocks/>
          </p:cNvSpPr>
          <p:nvPr/>
        </p:nvSpPr>
        <p:spPr>
          <a:xfrm>
            <a:off x="287547" y="1330415"/>
            <a:ext cx="11760679" cy="559515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>
                <a:ea typeface="+mn-lt"/>
                <a:cs typeface="+mn-lt"/>
              </a:rPr>
              <a:t>Formalised with the </a:t>
            </a:r>
            <a:r>
              <a:rPr lang="en-US" b="1">
                <a:ea typeface="+mn-lt"/>
                <a:cs typeface="+mn-lt"/>
              </a:rPr>
              <a:t>correlation coefficient</a:t>
            </a:r>
            <a:r>
              <a:rPr lang="en-US">
                <a:ea typeface="+mn-lt"/>
                <a:cs typeface="+mn-lt"/>
              </a:rPr>
              <a:t> (</a:t>
            </a:r>
            <a:r>
              <a:rPr lang="en-US" i="1">
                <a:ea typeface="+mn-lt"/>
                <a:cs typeface="+mn-lt"/>
              </a:rPr>
              <a:t>r</a:t>
            </a:r>
            <a:r>
              <a:rPr lang="en-US">
                <a:ea typeface="+mn-lt"/>
                <a:cs typeface="+mn-lt"/>
              </a:rPr>
              <a:t>)</a:t>
            </a:r>
            <a:endParaRPr lang="en-US"/>
          </a:p>
          <a:p>
            <a:pPr algn="l"/>
            <a:endParaRPr lang="en-US" dirty="0">
              <a:cs typeface="Calibri" panose="020F0502020204030204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Provides a statistical measure of strength and direction of correlation</a:t>
            </a:r>
            <a:endParaRPr lang="en-US" dirty="0">
              <a:cs typeface="Calibri" panose="020F0502020204030204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>
                <a:ea typeface="+mn-lt"/>
                <a:cs typeface="+mn-lt"/>
              </a:rPr>
              <a:t>Only describes association between variables (</a:t>
            </a:r>
            <a:r>
              <a:rPr lang="en-US" b="1">
                <a:ea typeface="+mn-lt"/>
                <a:cs typeface="+mn-lt"/>
              </a:rPr>
              <a:t>not</a:t>
            </a:r>
            <a:r>
              <a:rPr lang="en-US">
                <a:ea typeface="+mn-lt"/>
                <a:cs typeface="+mn-lt"/>
              </a:rPr>
              <a:t> cause and effect)</a:t>
            </a:r>
            <a:endParaRPr lang="en-US" dirty="0">
              <a:cs typeface="Calibri" panose="020F0502020204030204"/>
            </a:endParaRPr>
          </a:p>
          <a:p>
            <a:pPr algn="l"/>
            <a:endParaRPr lang="en-US" dirty="0">
              <a:cs typeface="Calibri" panose="020F0502020204030204"/>
            </a:endParaRPr>
          </a:p>
          <a:p>
            <a:pPr algn="l"/>
            <a:r>
              <a:rPr lang="en-US">
                <a:ea typeface="+mn-lt"/>
                <a:cs typeface="+mn-lt"/>
              </a:rPr>
              <a:t>The value </a:t>
            </a:r>
            <a:r>
              <a:rPr lang="en-US" i="1">
                <a:ea typeface="+mn-lt"/>
                <a:cs typeface="+mn-lt"/>
              </a:rPr>
              <a:t>r</a:t>
            </a:r>
            <a:r>
              <a:rPr lang="en-US">
                <a:ea typeface="+mn-lt"/>
                <a:cs typeface="+mn-lt"/>
              </a:rPr>
              <a:t> ranges between -1 and 1</a:t>
            </a:r>
          </a:p>
          <a:p>
            <a:pPr algn="l"/>
            <a:endParaRPr lang="en-US" dirty="0">
              <a:ea typeface="+mn-lt"/>
              <a:cs typeface="+mn-lt"/>
            </a:endParaRPr>
          </a:p>
          <a:p>
            <a:pPr marL="457200" indent="-457200" algn="l">
              <a:buChar char="•"/>
            </a:pPr>
            <a:r>
              <a:rPr lang="en-US">
                <a:ea typeface="+mn-lt"/>
                <a:cs typeface="+mn-lt"/>
              </a:rPr>
              <a:t>Negative numbers indicate a negative correlation</a:t>
            </a:r>
            <a:endParaRPr lang="en-US">
              <a:cs typeface="Calibri" panose="020F0502020204030204"/>
            </a:endParaRPr>
          </a:p>
          <a:p>
            <a:pPr marL="457200" indent="-457200" algn="l">
              <a:buChar char="•"/>
            </a:pPr>
            <a:r>
              <a:rPr lang="en-US">
                <a:ea typeface="+mn-lt"/>
                <a:cs typeface="+mn-lt"/>
              </a:rPr>
              <a:t>Positive numbers indicate a positive correlation</a:t>
            </a:r>
            <a:endParaRPr lang="en-US">
              <a:cs typeface="Calibri" panose="020F0502020204030204"/>
            </a:endParaRPr>
          </a:p>
          <a:p>
            <a:pPr marL="457200" indent="-457200" algn="l">
              <a:buChar char="•"/>
            </a:pPr>
            <a:r>
              <a:rPr lang="en-US">
                <a:ea typeface="+mn-lt"/>
                <a:cs typeface="+mn-lt"/>
              </a:rPr>
              <a:t>Avalue of zero indicates no correlation</a:t>
            </a:r>
            <a:endParaRPr lang="en-US">
              <a:cs typeface="Calibri" panose="020F0502020204030204"/>
            </a:endParaRPr>
          </a:p>
          <a:p>
            <a:pPr marL="457200" indent="-457200" algn="l">
              <a:buChar char="•"/>
            </a:pPr>
            <a:endParaRPr lang="en-US" dirty="0">
              <a:ea typeface="+mn-lt"/>
              <a:cs typeface="+mn-lt"/>
            </a:endParaRPr>
          </a:p>
          <a:p>
            <a:pPr algn="l"/>
            <a:r>
              <a:rPr lang="en-US">
                <a:ea typeface="+mn-lt"/>
                <a:cs typeface="+mn-lt"/>
              </a:rPr>
              <a:t>We can get a more intuitive understanding of the correlation coefficient with </a:t>
            </a:r>
            <a:r>
              <a:rPr lang="en-US" dirty="0">
                <a:ea typeface="+mn-lt"/>
                <a:cs typeface="+mn-lt"/>
                <a:hlinkClick r:id="rId2"/>
              </a:rPr>
              <a:t>this application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25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Introduction the correlation coefficient equation</a:t>
            </a:r>
            <a:endParaRPr lang="en-US" sz="4800"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1283" y="1445434"/>
            <a:ext cx="11760679" cy="510632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Here we will consider the Pearson product-moment correlation coefficient.</a:t>
            </a:r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 dirty="0">
                <a:ea typeface="+mn-lt"/>
                <a:cs typeface="+mn-lt"/>
              </a:rPr>
              <a:t>Several equations are to follow</a:t>
            </a:r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 dirty="0">
                <a:ea typeface="+mn-lt"/>
                <a:cs typeface="+mn-lt"/>
              </a:rPr>
              <a:t>Will walk through them step by step</a:t>
            </a:r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 dirty="0">
                <a:ea typeface="+mn-lt"/>
                <a:cs typeface="+mn-lt"/>
              </a:rPr>
              <a:t>Explain each step verbally</a:t>
            </a:r>
            <a:endParaRPr lang="en-US" sz="3200" dirty="0">
              <a:cs typeface="Calibri" panose="020F0502020204030204"/>
            </a:endParaRPr>
          </a:p>
          <a:p>
            <a:pPr marL="342900" indent="-342900" algn="l">
              <a:buChar char="•"/>
            </a:pPr>
            <a:r>
              <a:rPr lang="en-US" sz="3200" dirty="0">
                <a:ea typeface="+mn-lt"/>
                <a:cs typeface="+mn-lt"/>
              </a:rPr>
              <a:t>Relate the equation back to previous material</a:t>
            </a:r>
            <a:endParaRPr lang="en-US" sz="3200" dirty="0">
              <a:cs typeface="Calibri" panose="020F0502020204030204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You will not need to </a:t>
            </a:r>
            <a:r>
              <a:rPr lang="en-US" sz="3200" dirty="0" err="1">
                <a:ea typeface="+mn-lt"/>
                <a:cs typeface="+mn-lt"/>
              </a:rPr>
              <a:t>memorise</a:t>
            </a:r>
            <a:r>
              <a:rPr lang="en-US" sz="3200" dirty="0">
                <a:ea typeface="+mn-lt"/>
                <a:cs typeface="+mn-lt"/>
              </a:rPr>
              <a:t> any of the equations you see here, but you should be able to </a:t>
            </a:r>
            <a:r>
              <a:rPr lang="en-US" sz="3200" dirty="0" err="1">
                <a:ea typeface="+mn-lt"/>
                <a:cs typeface="+mn-lt"/>
              </a:rPr>
              <a:t>recognise</a:t>
            </a:r>
            <a:r>
              <a:rPr lang="en-US" sz="3200" dirty="0">
                <a:ea typeface="+mn-lt"/>
                <a:cs typeface="+mn-lt"/>
              </a:rPr>
              <a:t> and understand the equation for the correlation coefficient.</a:t>
            </a:r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2065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How is the correlation coefficient defined?</a:t>
            </a:r>
            <a:endParaRPr lang="en-US" dirty="0">
              <a:ea typeface="+mj-lt"/>
              <a:cs typeface="+mj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660" y="1258528"/>
            <a:ext cx="11760679" cy="540825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The covariance between two variables X and Y, </a:t>
            </a:r>
            <a:r>
              <a:rPr lang="en-US" sz="3200" dirty="0" err="1">
                <a:ea typeface="+mn-lt"/>
                <a:cs typeface="+mn-lt"/>
              </a:rPr>
              <a:t>Cov</a:t>
            </a:r>
            <a:r>
              <a:rPr lang="en-US" sz="3200" dirty="0">
                <a:ea typeface="+mn-lt"/>
                <a:cs typeface="+mn-lt"/>
              </a:rPr>
              <a:t>(X, Y), divided by the standard deviation of X times the standard deviation of Y,</a:t>
            </a:r>
            <a:endParaRPr lang="en-US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But what is </a:t>
            </a:r>
            <a:r>
              <a:rPr lang="en-US" sz="3200" dirty="0" err="1">
                <a:ea typeface="+mn-lt"/>
                <a:cs typeface="+mn-lt"/>
              </a:rPr>
              <a:t>Cov</a:t>
            </a:r>
            <a:r>
              <a:rPr lang="en-US" sz="3200" dirty="0">
                <a:ea typeface="+mn-lt"/>
                <a:cs typeface="+mn-lt"/>
              </a:rPr>
              <a:t>(X, Y), exactly?</a:t>
            </a:r>
            <a:endParaRPr lang="en-US" dirty="0">
              <a:cs typeface="Calibri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Let's break this down a bit further!</a:t>
            </a:r>
            <a:endParaRPr lang="en-US" dirty="0"/>
          </a:p>
          <a:p>
            <a:pPr algn="l"/>
            <a:endParaRPr lang="en-US" sz="3200" dirty="0">
              <a:ea typeface="+mn-lt"/>
              <a:cs typeface="+mn-lt"/>
            </a:endParaRPr>
          </a:p>
        </p:txBody>
      </p:sp>
      <p:pic>
        <p:nvPicPr>
          <p:cNvPr id="4" name="Picture 4" descr="Simple equation showing that correlation is covariance divided by the product of two standard deviations.">
            <a:extLst>
              <a:ext uri="{FF2B5EF4-FFF2-40B4-BE49-F238E27FC236}">
                <a16:creationId xmlns:a16="http://schemas.microsoft.com/office/drawing/2014/main" id="{813159F3-4A1A-4503-AA06-F2ACE1213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268" y="2414904"/>
            <a:ext cx="6610709" cy="935513"/>
          </a:xfrm>
          <a:prstGeom prst="rect">
            <a:avLst/>
          </a:prstGeom>
        </p:spPr>
      </p:pic>
      <p:pic>
        <p:nvPicPr>
          <p:cNvPr id="5" name="Picture 5" descr="The equation for covariance is shown.">
            <a:extLst>
              <a:ext uri="{FF2B5EF4-FFF2-40B4-BE49-F238E27FC236}">
                <a16:creationId xmlns:a16="http://schemas.microsoft.com/office/drawing/2014/main" id="{39FB7333-DBB5-47E8-82D4-72EAA5BA8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470" y="4685941"/>
            <a:ext cx="5464833" cy="110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21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What is the covariance?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5660" y="1258528"/>
            <a:ext cx="11760679" cy="540825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The covariance between two variables X and Y, </a:t>
            </a:r>
            <a:r>
              <a:rPr lang="en-US" sz="3200" dirty="0" err="1">
                <a:ea typeface="+mn-lt"/>
                <a:cs typeface="+mn-lt"/>
              </a:rPr>
              <a:t>Cov</a:t>
            </a:r>
            <a:r>
              <a:rPr lang="en-US" sz="3200" dirty="0">
                <a:ea typeface="+mn-lt"/>
                <a:cs typeface="+mn-lt"/>
              </a:rPr>
              <a:t>(X, Y), divided by the standard deviation of X times the standard deviation of Y,</a:t>
            </a:r>
            <a:endParaRPr lang="en-US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But what is </a:t>
            </a:r>
            <a:r>
              <a:rPr lang="en-US" sz="3200" dirty="0" err="1">
                <a:ea typeface="+mn-lt"/>
                <a:cs typeface="+mn-lt"/>
              </a:rPr>
              <a:t>Cov</a:t>
            </a:r>
            <a:r>
              <a:rPr lang="en-US" sz="3200" dirty="0">
                <a:ea typeface="+mn-lt"/>
                <a:cs typeface="+mn-lt"/>
              </a:rPr>
              <a:t>(X, Y), exactly?</a:t>
            </a:r>
            <a:endParaRPr lang="en-US" dirty="0">
              <a:cs typeface="Calibri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Let's break this down a bit further!</a:t>
            </a:r>
            <a:endParaRPr lang="en-US" dirty="0"/>
          </a:p>
          <a:p>
            <a:pPr algn="l"/>
            <a:endParaRPr lang="en-US" sz="3200" dirty="0">
              <a:ea typeface="+mn-lt"/>
              <a:cs typeface="+mn-lt"/>
            </a:endParaRPr>
          </a:p>
        </p:txBody>
      </p:sp>
      <p:pic>
        <p:nvPicPr>
          <p:cNvPr id="4" name="Picture 4" descr="Simple equation showing that correlation is covariance divided by the product of two standard deviations.">
            <a:extLst>
              <a:ext uri="{FF2B5EF4-FFF2-40B4-BE49-F238E27FC236}">
                <a16:creationId xmlns:a16="http://schemas.microsoft.com/office/drawing/2014/main" id="{813159F3-4A1A-4503-AA06-F2ACE12130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268" y="2414904"/>
            <a:ext cx="6610709" cy="935513"/>
          </a:xfrm>
          <a:prstGeom prst="rect">
            <a:avLst/>
          </a:prstGeom>
        </p:spPr>
      </p:pic>
      <p:pic>
        <p:nvPicPr>
          <p:cNvPr id="5" name="Picture 5" descr="The equation for covariance is shown.">
            <a:extLst>
              <a:ext uri="{FF2B5EF4-FFF2-40B4-BE49-F238E27FC236}">
                <a16:creationId xmlns:a16="http://schemas.microsoft.com/office/drawing/2014/main" id="{39FB7333-DBB5-47E8-82D4-72EAA5BA82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4470" y="4685941"/>
            <a:ext cx="5464833" cy="110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9688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929"/>
            <a:ext cx="12191998" cy="949865"/>
          </a:xfrm>
        </p:spPr>
        <p:txBody>
          <a:bodyPr>
            <a:normAutofit/>
          </a:bodyPr>
          <a:lstStyle/>
          <a:p>
            <a:r>
              <a:rPr lang="en-US" sz="4800" dirty="0">
                <a:ea typeface="+mj-lt"/>
                <a:cs typeface="+mj-lt"/>
              </a:rPr>
              <a:t>What is the covariance?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528" y="2523735"/>
            <a:ext cx="11760679" cy="540825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3200" dirty="0">
                <a:ea typeface="+mn-lt"/>
                <a:cs typeface="+mn-lt"/>
              </a:rPr>
              <a:t>Assume 'x' is bird length and 'y' is bird mass. How would we calculate this, explained verbally?</a:t>
            </a:r>
            <a:endParaRPr lang="en-US" dirty="0"/>
          </a:p>
          <a:p>
            <a:pPr lvl="1" algn="l"/>
            <a:r>
              <a:rPr lang="en-US" sz="2800" dirty="0">
                <a:ea typeface="+mn-lt"/>
                <a:cs typeface="+mn-lt"/>
              </a:rPr>
              <a:t>1. For each bird, calculate its length minus mean bird length</a:t>
            </a:r>
            <a:endParaRPr lang="en-US" sz="2800" dirty="0">
              <a:cs typeface="Calibri"/>
            </a:endParaRPr>
          </a:p>
          <a:p>
            <a:pPr lvl="1" algn="l"/>
            <a:r>
              <a:rPr lang="en-US" sz="2800" dirty="0">
                <a:ea typeface="+mn-lt"/>
                <a:cs typeface="+mn-lt"/>
              </a:rPr>
              <a:t>2. For each bird, calculate its mass minus mean bird mass</a:t>
            </a:r>
            <a:endParaRPr lang="en-US" sz="2800" dirty="0">
              <a:cs typeface="Calibri"/>
            </a:endParaRPr>
          </a:p>
          <a:p>
            <a:pPr lvl="1" algn="l"/>
            <a:r>
              <a:rPr lang="en-US" sz="2800" dirty="0">
                <a:ea typeface="+mn-lt"/>
                <a:cs typeface="+mn-lt"/>
              </a:rPr>
              <a:t>3. Multiply the two steps above together</a:t>
            </a:r>
            <a:endParaRPr lang="en-US" sz="2800" dirty="0">
              <a:cs typeface="Calibri"/>
            </a:endParaRPr>
          </a:p>
          <a:p>
            <a:pPr lvl="1" algn="l"/>
            <a:r>
              <a:rPr lang="en-US" sz="2800" dirty="0">
                <a:ea typeface="+mn-lt"/>
                <a:cs typeface="+mn-lt"/>
              </a:rPr>
              <a:t>4. Do the above for all birds, and add up all the values</a:t>
            </a:r>
            <a:endParaRPr lang="en-US" sz="2800" dirty="0">
              <a:cs typeface="Calibri"/>
            </a:endParaRPr>
          </a:p>
          <a:p>
            <a:pPr lvl="1" algn="l"/>
            <a:r>
              <a:rPr lang="en-US" sz="2800" dirty="0">
                <a:ea typeface="+mn-lt"/>
                <a:cs typeface="+mn-lt"/>
              </a:rPr>
              <a:t>5. Divide what you added up by the total number of birds</a:t>
            </a:r>
            <a:endParaRPr lang="en-US" sz="2800">
              <a:cs typeface="Calibri"/>
            </a:endParaRPr>
          </a:p>
          <a:p>
            <a:pPr algn="l"/>
            <a:r>
              <a:rPr lang="en-US" sz="3200" dirty="0">
                <a:ea typeface="+mn-lt"/>
                <a:cs typeface="+mn-lt"/>
              </a:rPr>
              <a:t>This is the numerator part of the correlation coefficient</a:t>
            </a:r>
            <a:endParaRPr lang="en-US">
              <a:cs typeface="Calibri" panose="020F0502020204030204"/>
            </a:endParaRPr>
          </a:p>
          <a:p>
            <a:pPr algn="l"/>
            <a:endParaRPr lang="en-US" sz="3200" dirty="0">
              <a:ea typeface="+mn-lt"/>
              <a:cs typeface="+mn-lt"/>
            </a:endParaRPr>
          </a:p>
        </p:txBody>
      </p:sp>
      <p:pic>
        <p:nvPicPr>
          <p:cNvPr id="5" name="Picture 5" descr="The equation for covariance is shown.">
            <a:extLst>
              <a:ext uri="{FF2B5EF4-FFF2-40B4-BE49-F238E27FC236}">
                <a16:creationId xmlns:a16="http://schemas.microsoft.com/office/drawing/2014/main" id="{39FB7333-DBB5-47E8-82D4-72EAA5BA82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262" y="1163488"/>
            <a:ext cx="5464833" cy="1109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56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d6fa6db5-9f3a-4c93-9e38-61059ee07e95}" enabled="1" method="Standard" siteId="{4e8d09f7-cc79-4ccb-9149-a4238dd1742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Introduction to Correlation</vt:lpstr>
      <vt:lpstr>Introduction to correlation</vt:lpstr>
      <vt:lpstr>Introduction to correlation</vt:lpstr>
      <vt:lpstr>Introduction to correlation</vt:lpstr>
      <vt:lpstr>Introduction to correlation</vt:lpstr>
      <vt:lpstr>Introduction the correlation coefficient equation</vt:lpstr>
      <vt:lpstr>How is the correlation coefficient defined?</vt:lpstr>
      <vt:lpstr>What is the covariance?</vt:lpstr>
      <vt:lpstr>What is the covariance?</vt:lpstr>
      <vt:lpstr>Back to the definition of the correlation</vt:lpstr>
      <vt:lpstr>The Pearson's correlation coefficient</vt:lpstr>
      <vt:lpstr>Testing whether or not a correlation is significant</vt:lpstr>
      <vt:lpstr>Testing whether or not a correlation is significant</vt:lpstr>
      <vt:lpstr>A data set of soil depths and root densities</vt:lpstr>
      <vt:lpstr>Testing for normality in jamovi</vt:lpstr>
      <vt:lpstr>Testing for normality in jamovi</vt:lpstr>
      <vt:lpstr>Plotting soil depth versus root density in Jamovi</vt:lpstr>
      <vt:lpstr>Plotting soil depth versus root density in jamovi</vt:lpstr>
      <vt:lpstr>Testing whether soil depth and root density are correlated</vt:lpstr>
      <vt:lpstr>Testing whether soil depth and root density are correlated</vt:lpstr>
      <vt:lpstr>Testing whether soil depth and root density are correlated</vt:lpstr>
      <vt:lpstr>Testing whether soil depth and root density are correlated</vt:lpstr>
      <vt:lpstr>Spearman rank correlation coefficient</vt:lpstr>
      <vt:lpstr>A data set of soil depths and root densities</vt:lpstr>
      <vt:lpstr>Testing whether per cent O2 and Ammonia are correlated</vt:lpstr>
      <vt:lpstr>Testing whether per cent O2 and Ammonia are correlated</vt:lpstr>
      <vt:lpstr>Testing whether per cent O2 and Ammonia are correlated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81</cp:revision>
  <dcterms:created xsi:type="dcterms:W3CDTF">2021-03-06T19:26:31Z</dcterms:created>
  <dcterms:modified xsi:type="dcterms:W3CDTF">2026-04-18T16:46:47Z</dcterms:modified>
</cp:coreProperties>
</file>