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0" r:id="rId2"/>
    <p:sldId id="256" r:id="rId3"/>
    <p:sldId id="259" r:id="rId4"/>
    <p:sldId id="272" r:id="rId5"/>
    <p:sldId id="273" r:id="rId6"/>
    <p:sldId id="274" r:id="rId7"/>
    <p:sldId id="275" r:id="rId8"/>
    <p:sldId id="276" r:id="rId9"/>
    <p:sldId id="277" r:id="rId10"/>
    <p:sldId id="278" r:id="rId11"/>
    <p:sldId id="279" r:id="rId12"/>
    <p:sldId id="260" r:id="rId13"/>
    <p:sldId id="261" r:id="rId14"/>
    <p:sldId id="262" r:id="rId15"/>
    <p:sldId id="263" r:id="rId16"/>
    <p:sldId id="264" r:id="rId17"/>
    <p:sldId id="265" r:id="rId18"/>
    <p:sldId id="266"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6BB90AF-3824-3CD5-3E32-54810DDE4D1B}" v="6" dt="2026-04-18T16:50:32.93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ad Duthie" userId="S::ad78@stir.ac.uk::91f2dfe8-4ab1-472c-bdc2-755eae2f61cc" providerId="AD" clId="Web-{B6BB90AF-3824-3CD5-3E32-54810DDE4D1B}"/>
    <pc:docChg chg="addSld modSld sldOrd">
      <pc:chgData name="Brad Duthie" userId="S::ad78@stir.ac.uk::91f2dfe8-4ab1-472c-bdc2-755eae2f61cc" providerId="AD" clId="Web-{B6BB90AF-3824-3CD5-3E32-54810DDE4D1B}" dt="2026-04-18T16:50:32.935" v="5" actId="20577"/>
      <pc:docMkLst>
        <pc:docMk/>
      </pc:docMkLst>
      <pc:sldChg chg="delSp modSp new ord">
        <pc:chgData name="Brad Duthie" userId="S::ad78@stir.ac.uk::91f2dfe8-4ab1-472c-bdc2-755eae2f61cc" providerId="AD" clId="Web-{B6BB90AF-3824-3CD5-3E32-54810DDE4D1B}" dt="2026-04-18T16:50:32.935" v="5" actId="20577"/>
        <pc:sldMkLst>
          <pc:docMk/>
          <pc:sldMk cId="4185344978" sldId="280"/>
        </pc:sldMkLst>
        <pc:spChg chg="mod">
          <ac:chgData name="Brad Duthie" userId="S::ad78@stir.ac.uk::91f2dfe8-4ab1-472c-bdc2-755eae2f61cc" providerId="AD" clId="Web-{B6BB90AF-3824-3CD5-3E32-54810DDE4D1B}" dt="2026-04-18T16:50:32.935" v="5" actId="20577"/>
          <ac:spMkLst>
            <pc:docMk/>
            <pc:sldMk cId="4185344978" sldId="280"/>
            <ac:spMk id="2" creationId="{88A60869-0FF0-4326-2A4F-89D23DC72A0B}"/>
          </ac:spMkLst>
        </pc:spChg>
        <pc:spChg chg="del">
          <ac:chgData name="Brad Duthie" userId="S::ad78@stir.ac.uk::91f2dfe8-4ab1-472c-bdc2-755eae2f61cc" providerId="AD" clId="Web-{B6BB90AF-3824-3CD5-3E32-54810DDE4D1B}" dt="2026-04-18T16:50:28.388" v="4"/>
          <ac:spMkLst>
            <pc:docMk/>
            <pc:sldMk cId="4185344978" sldId="280"/>
            <ac:spMk id="3" creationId="{691EED52-87B8-1F15-CB51-05866533F92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4/18/2026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4/18/2026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4/18/2026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4/18/2026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4/18/2026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4/18/2026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4/18/2026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4/18/2026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4/18/2026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4/18/2026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4/18/2026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4/18/2026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hyperlink" Target="https://bradduthie.github.io/stats/app/regr_click/"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A60869-0FF0-4326-2A4F-89D23DC72A0B}"/>
              </a:ext>
            </a:extLst>
          </p:cNvPr>
          <p:cNvSpPr>
            <a:spLocks noGrp="1"/>
          </p:cNvSpPr>
          <p:nvPr>
            <p:ph type="title"/>
          </p:nvPr>
        </p:nvSpPr>
        <p:spPr/>
        <p:txBody>
          <a:bodyPr/>
          <a:lstStyle/>
          <a:p>
            <a:pPr algn="ctr"/>
            <a:r>
              <a:rPr lang="en-US">
                <a:ea typeface="Calibri Light"/>
                <a:cs typeface="Calibri Light"/>
              </a:rPr>
              <a:t>Regression</a:t>
            </a:r>
          </a:p>
        </p:txBody>
      </p:sp>
    </p:spTree>
    <p:extLst>
      <p:ext uri="{BB962C8B-B14F-4D97-AF65-F5344CB8AC3E}">
        <p14:creationId xmlns:p14="http://schemas.microsoft.com/office/powerpoint/2010/main" val="41853449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 y="929"/>
            <a:ext cx="12191998" cy="949865"/>
          </a:xfrm>
        </p:spPr>
        <p:txBody>
          <a:bodyPr>
            <a:normAutofit/>
          </a:bodyPr>
          <a:lstStyle/>
          <a:p>
            <a:r>
              <a:rPr lang="en-US" sz="4800" dirty="0">
                <a:ea typeface="+mj-lt"/>
                <a:cs typeface="+mj-lt"/>
              </a:rPr>
              <a:t>How good is the fit of our model?</a:t>
            </a:r>
            <a:endParaRPr lang="en-US" dirty="0"/>
          </a:p>
        </p:txBody>
      </p:sp>
      <p:sp>
        <p:nvSpPr>
          <p:cNvPr id="3" name="Subtitle 2"/>
          <p:cNvSpPr>
            <a:spLocks noGrp="1"/>
          </p:cNvSpPr>
          <p:nvPr>
            <p:ph type="subTitle" idx="1"/>
          </p:nvPr>
        </p:nvSpPr>
        <p:spPr>
          <a:xfrm>
            <a:off x="345057" y="1272906"/>
            <a:ext cx="11415623" cy="5264479"/>
          </a:xfrm>
        </p:spPr>
        <p:txBody>
          <a:bodyPr vert="horz" lIns="91440" tIns="45720" rIns="91440" bIns="45720" rtlCol="0" anchor="t">
            <a:noAutofit/>
          </a:bodyPr>
          <a:lstStyle/>
          <a:p>
            <a:pPr algn="l"/>
            <a:r>
              <a:rPr lang="en-US" sz="3200" dirty="0">
                <a:ea typeface="+mn-lt"/>
                <a:cs typeface="+mn-lt"/>
              </a:rPr>
              <a:t>We often want to know how well a regression line fits to the data. </a:t>
            </a:r>
            <a:endParaRPr lang="en-US"/>
          </a:p>
          <a:p>
            <a:pPr marL="457200" indent="-457200" algn="l">
              <a:buChar char="•"/>
            </a:pPr>
            <a:r>
              <a:rPr lang="en-US" sz="3200" b="1" dirty="0">
                <a:ea typeface="+mn-lt"/>
                <a:cs typeface="+mn-lt"/>
              </a:rPr>
              <a:t>Coefficient of determination</a:t>
            </a:r>
            <a:r>
              <a:rPr lang="en-US" sz="3200" dirty="0">
                <a:ea typeface="+mn-lt"/>
                <a:cs typeface="+mn-lt"/>
              </a:rPr>
              <a:t> (R</a:t>
            </a:r>
            <a:r>
              <a:rPr lang="en-US" sz="3200" baseline="30000" dirty="0">
                <a:ea typeface="+mn-lt"/>
                <a:cs typeface="+mn-lt"/>
              </a:rPr>
              <a:t>2</a:t>
            </a:r>
            <a:r>
              <a:rPr lang="en-US" sz="3200" dirty="0">
                <a:ea typeface="+mn-lt"/>
                <a:cs typeface="+mn-lt"/>
              </a:rPr>
              <a:t>)</a:t>
            </a:r>
            <a:endParaRPr lang="en-US">
              <a:cs typeface="Calibri"/>
            </a:endParaRPr>
          </a:p>
          <a:p>
            <a:pPr marL="457200" indent="-457200" algn="l">
              <a:buChar char="•"/>
            </a:pPr>
            <a:r>
              <a:rPr lang="en-US" sz="3200" dirty="0">
                <a:ea typeface="+mn-lt"/>
                <a:cs typeface="+mn-lt"/>
              </a:rPr>
              <a:t>R</a:t>
            </a:r>
            <a:r>
              <a:rPr lang="en-US" sz="3200" baseline="30000" dirty="0">
                <a:ea typeface="+mn-lt"/>
                <a:cs typeface="+mn-lt"/>
              </a:rPr>
              <a:t>2</a:t>
            </a:r>
            <a:r>
              <a:rPr lang="en-US" sz="3200" dirty="0">
                <a:ea typeface="+mn-lt"/>
                <a:cs typeface="+mn-lt"/>
              </a:rPr>
              <a:t> tells us </a:t>
            </a:r>
            <a:r>
              <a:rPr lang="en-US" sz="3200" b="1" dirty="0">
                <a:ea typeface="+mn-lt"/>
                <a:cs typeface="+mn-lt"/>
              </a:rPr>
              <a:t>how much of the variation in y is explained by the </a:t>
            </a:r>
            <a:r>
              <a:rPr lang="en-US" sz="3200" b="1">
                <a:ea typeface="+mn-lt"/>
                <a:cs typeface="+mn-lt"/>
              </a:rPr>
              <a:t>regression equation</a:t>
            </a:r>
            <a:endParaRPr lang="en-US" sz="3200" dirty="0">
              <a:ea typeface="Calibri"/>
              <a:cs typeface="Calibri"/>
            </a:endParaRPr>
          </a:p>
          <a:p>
            <a:pPr marL="457200" indent="-457200" algn="l">
              <a:buChar char="•"/>
            </a:pPr>
            <a:r>
              <a:rPr lang="en-US" sz="3200" dirty="0">
                <a:ea typeface="+mn-lt"/>
                <a:cs typeface="+mn-lt"/>
              </a:rPr>
              <a:t>E.g., if R</a:t>
            </a:r>
            <a:r>
              <a:rPr lang="en-US" sz="3200" baseline="30000" dirty="0">
                <a:ea typeface="+mn-lt"/>
                <a:cs typeface="+mn-lt"/>
              </a:rPr>
              <a:t>2</a:t>
            </a:r>
            <a:r>
              <a:rPr lang="en-US" sz="3200" dirty="0">
                <a:ea typeface="+mn-lt"/>
                <a:cs typeface="+mn-lt"/>
              </a:rPr>
              <a:t> = 0.83, then 83% of the variation in y is accounted for by the fitted regression line</a:t>
            </a:r>
            <a:endParaRPr lang="en-US" dirty="0">
              <a:cs typeface="Calibri" panose="020F0502020204030204"/>
            </a:endParaRPr>
          </a:p>
          <a:p>
            <a:pPr marL="457200" indent="-457200" algn="l">
              <a:buChar char="•"/>
            </a:pPr>
            <a:r>
              <a:rPr lang="en-US" sz="3200" dirty="0">
                <a:ea typeface="+mn-lt"/>
                <a:cs typeface="+mn-lt"/>
              </a:rPr>
              <a:t>Visually, how tightly the data points in a scatterplot fit to the regression line</a:t>
            </a:r>
            <a:endParaRPr lang="en-US" dirty="0">
              <a:cs typeface="Calibri" panose="020F0502020204030204"/>
            </a:endParaRPr>
          </a:p>
          <a:p>
            <a:pPr algn="l"/>
            <a:r>
              <a:rPr lang="en-US" sz="3200" dirty="0">
                <a:ea typeface="+mn-lt"/>
                <a:cs typeface="+mn-lt"/>
              </a:rPr>
              <a:t>See the examples below of four different R</a:t>
            </a:r>
            <a:r>
              <a:rPr lang="en-US" sz="3200" baseline="30000" dirty="0">
                <a:ea typeface="+mn-lt"/>
                <a:cs typeface="+mn-lt"/>
              </a:rPr>
              <a:t>2</a:t>
            </a:r>
            <a:r>
              <a:rPr lang="en-US" sz="3200" dirty="0">
                <a:ea typeface="+mn-lt"/>
                <a:cs typeface="+mn-lt"/>
              </a:rPr>
              <a:t> values to see what this looks like.</a:t>
            </a:r>
            <a:endParaRPr lang="en-US">
              <a:cs typeface="Calibri" panose="020F0502020204030204"/>
            </a:endParaRPr>
          </a:p>
        </p:txBody>
      </p:sp>
    </p:spTree>
    <p:extLst>
      <p:ext uri="{BB962C8B-B14F-4D97-AF65-F5344CB8AC3E}">
        <p14:creationId xmlns:p14="http://schemas.microsoft.com/office/powerpoint/2010/main" val="37703643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 y="929"/>
            <a:ext cx="12191998" cy="676696"/>
          </a:xfrm>
        </p:spPr>
        <p:txBody>
          <a:bodyPr>
            <a:normAutofit fontScale="90000"/>
          </a:bodyPr>
          <a:lstStyle/>
          <a:p>
            <a:r>
              <a:rPr lang="en-US" sz="4800" dirty="0">
                <a:ea typeface="+mj-lt"/>
                <a:cs typeface="+mj-lt"/>
              </a:rPr>
              <a:t>Scatterplots of different coefficients of determination</a:t>
            </a:r>
            <a:endParaRPr lang="en-US" dirty="0"/>
          </a:p>
        </p:txBody>
      </p:sp>
      <p:sp>
        <p:nvSpPr>
          <p:cNvPr id="3" name="Subtitle 2"/>
          <p:cNvSpPr>
            <a:spLocks noGrp="1"/>
          </p:cNvSpPr>
          <p:nvPr>
            <p:ph type="subTitle" idx="1"/>
          </p:nvPr>
        </p:nvSpPr>
        <p:spPr>
          <a:xfrm>
            <a:off x="158151" y="2739395"/>
            <a:ext cx="4730152" cy="1914554"/>
          </a:xfrm>
        </p:spPr>
        <p:txBody>
          <a:bodyPr vert="horz" lIns="91440" tIns="45720" rIns="91440" bIns="45720" rtlCol="0" anchor="t">
            <a:noAutofit/>
          </a:bodyPr>
          <a:lstStyle/>
          <a:p>
            <a:pPr algn="l"/>
            <a:r>
              <a:rPr lang="en-US" sz="3200" dirty="0">
                <a:ea typeface="+mn-lt"/>
                <a:cs typeface="+mn-lt"/>
              </a:rPr>
              <a:t>Figure 1: Four sample regressions showing different coefficients of determination</a:t>
            </a:r>
            <a:endParaRPr lang="en-US" dirty="0">
              <a:cs typeface="Calibri"/>
            </a:endParaRPr>
          </a:p>
          <a:p>
            <a:pPr algn="l"/>
            <a:br>
              <a:rPr lang="en-US" dirty="0"/>
            </a:br>
            <a:endParaRPr lang="en-US" dirty="0"/>
          </a:p>
          <a:p>
            <a:pPr algn="l"/>
            <a:endParaRPr lang="en-US" sz="3200" dirty="0">
              <a:cs typeface="Calibri"/>
            </a:endParaRPr>
          </a:p>
        </p:txBody>
      </p:sp>
      <p:pic>
        <p:nvPicPr>
          <p:cNvPr id="4" name="Picture 5" descr="Four panels showing scatterplots with coefficient of determination values equaling 0.04 (upper left), 0.16 (upper right), 0.49 (lower left), and 1 (lower right).">
            <a:extLst>
              <a:ext uri="{FF2B5EF4-FFF2-40B4-BE49-F238E27FC236}">
                <a16:creationId xmlns:a16="http://schemas.microsoft.com/office/drawing/2014/main" id="{4CA89DAD-AF3C-4CA2-9CAA-F802F7478563}"/>
              </a:ext>
            </a:extLst>
          </p:cNvPr>
          <p:cNvPicPr>
            <a:picLocks noChangeAspect="1"/>
          </p:cNvPicPr>
          <p:nvPr/>
        </p:nvPicPr>
        <p:blipFill>
          <a:blip r:embed="rId2"/>
          <a:stretch>
            <a:fillRect/>
          </a:stretch>
        </p:blipFill>
        <p:spPr>
          <a:xfrm>
            <a:off x="5845835" y="576532"/>
            <a:ext cx="6251275" cy="6280030"/>
          </a:xfrm>
          <a:prstGeom prst="rect">
            <a:avLst/>
          </a:prstGeom>
        </p:spPr>
      </p:pic>
    </p:spTree>
    <p:extLst>
      <p:ext uri="{BB962C8B-B14F-4D97-AF65-F5344CB8AC3E}">
        <p14:creationId xmlns:p14="http://schemas.microsoft.com/office/powerpoint/2010/main" val="30072800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 y="929"/>
            <a:ext cx="12191998" cy="691073"/>
          </a:xfrm>
        </p:spPr>
        <p:txBody>
          <a:bodyPr>
            <a:normAutofit fontScale="90000"/>
          </a:bodyPr>
          <a:lstStyle/>
          <a:p>
            <a:r>
              <a:rPr lang="en-US" sz="4800" dirty="0">
                <a:ea typeface="+mj-lt"/>
                <a:cs typeface="+mj-lt"/>
              </a:rPr>
              <a:t>More understand of the coefficient of determination</a:t>
            </a:r>
            <a:endParaRPr lang="en-US" dirty="0"/>
          </a:p>
        </p:txBody>
      </p:sp>
      <p:sp>
        <p:nvSpPr>
          <p:cNvPr id="3" name="Subtitle 2"/>
          <p:cNvSpPr>
            <a:spLocks noGrp="1"/>
          </p:cNvSpPr>
          <p:nvPr>
            <p:ph type="subTitle" idx="1"/>
          </p:nvPr>
        </p:nvSpPr>
        <p:spPr>
          <a:xfrm>
            <a:off x="345057" y="985359"/>
            <a:ext cx="11415623" cy="5810818"/>
          </a:xfrm>
        </p:spPr>
        <p:txBody>
          <a:bodyPr vert="horz" lIns="91440" tIns="45720" rIns="91440" bIns="45720" rtlCol="0" anchor="t">
            <a:noAutofit/>
          </a:bodyPr>
          <a:lstStyle/>
          <a:p>
            <a:pPr algn="l"/>
            <a:r>
              <a:rPr lang="en-US" sz="3200" dirty="0">
                <a:ea typeface="+mn-lt"/>
                <a:cs typeface="+mn-lt"/>
              </a:rPr>
              <a:t>Understanding  that </a:t>
            </a:r>
            <a:r>
              <a:rPr lang="en-US" sz="3200" b="1" dirty="0">
                <a:ea typeface="+mn-lt"/>
                <a:cs typeface="+mn-lt"/>
              </a:rPr>
              <a:t>the coefficient of determination tells us how much variation in y is explained by the regression equation</a:t>
            </a:r>
            <a:r>
              <a:rPr lang="en-US" sz="3200" dirty="0">
                <a:ea typeface="+mn-lt"/>
                <a:cs typeface="+mn-lt"/>
              </a:rPr>
              <a:t> is the important point. </a:t>
            </a:r>
          </a:p>
          <a:p>
            <a:pPr algn="l"/>
            <a:endParaRPr lang="en-US" sz="3200" dirty="0">
              <a:cs typeface="Calibri"/>
            </a:endParaRPr>
          </a:p>
          <a:p>
            <a:pPr algn="l"/>
            <a:endParaRPr lang="en-US" sz="3200" dirty="0">
              <a:cs typeface="Calibri"/>
            </a:endParaRPr>
          </a:p>
          <a:p>
            <a:pPr marL="457200" indent="-457200" algn="l">
              <a:buChar char="•"/>
            </a:pPr>
            <a:r>
              <a:rPr lang="en-US" sz="3200" dirty="0">
                <a:ea typeface="+mn-lt"/>
                <a:cs typeface="+mn-lt"/>
              </a:rPr>
              <a:t>Coefficient of determination compares the sum of squared residuals from the linear model (</a:t>
            </a:r>
            <a:r>
              <a:rPr lang="en-US" sz="3200" dirty="0" err="1">
                <a:ea typeface="+mn-lt"/>
                <a:cs typeface="+mn-lt"/>
              </a:rPr>
              <a:t>SS</a:t>
            </a:r>
            <a:r>
              <a:rPr lang="en-US" sz="3200" baseline="-25000" dirty="0" err="1">
                <a:ea typeface="+mn-lt"/>
                <a:cs typeface="+mn-lt"/>
              </a:rPr>
              <a:t>res</a:t>
            </a:r>
            <a:r>
              <a:rPr lang="en-US" sz="3200" dirty="0">
                <a:ea typeface="+mn-lt"/>
                <a:cs typeface="+mn-lt"/>
              </a:rPr>
              <a:t>) to what the sum of squared residuals would be if we had just use the mean value of y (</a:t>
            </a:r>
            <a:r>
              <a:rPr lang="en-US" sz="3200" dirty="0" err="1">
                <a:ea typeface="+mn-lt"/>
                <a:cs typeface="+mn-lt"/>
              </a:rPr>
              <a:t>SS</a:t>
            </a:r>
            <a:r>
              <a:rPr lang="en-US" sz="3200" baseline="-25000" dirty="0" err="1">
                <a:ea typeface="+mn-lt"/>
                <a:cs typeface="+mn-lt"/>
              </a:rPr>
              <a:t>tot</a:t>
            </a:r>
            <a:r>
              <a:rPr lang="en-US" sz="3200" dirty="0">
                <a:ea typeface="+mn-lt"/>
                <a:cs typeface="+mn-lt"/>
              </a:rPr>
              <a:t>).</a:t>
            </a:r>
            <a:endParaRPr lang="en-US" dirty="0">
              <a:ea typeface="+mn-lt"/>
              <a:cs typeface="+mn-lt"/>
            </a:endParaRPr>
          </a:p>
          <a:p>
            <a:pPr marL="457200" indent="-457200" algn="l">
              <a:buChar char="•"/>
            </a:pPr>
            <a:r>
              <a:rPr lang="en-US" sz="3200" dirty="0">
                <a:ea typeface="+mn-lt"/>
                <a:cs typeface="+mn-lt"/>
              </a:rPr>
              <a:t>Conveniently, R</a:t>
            </a:r>
            <a:r>
              <a:rPr lang="en-US" sz="3200" baseline="30000" dirty="0">
                <a:ea typeface="+mn-lt"/>
                <a:cs typeface="+mn-lt"/>
              </a:rPr>
              <a:t>2</a:t>
            </a:r>
            <a:r>
              <a:rPr lang="en-US" sz="3200" dirty="0">
                <a:ea typeface="+mn-lt"/>
                <a:cs typeface="+mn-lt"/>
              </a:rPr>
              <a:t> is also just the Pearson product moment correlation (</a:t>
            </a:r>
            <a:r>
              <a:rPr lang="en-US" sz="3200" i="1" dirty="0">
                <a:ea typeface="+mn-lt"/>
                <a:cs typeface="+mn-lt"/>
              </a:rPr>
              <a:t>r</a:t>
            </a:r>
            <a:r>
              <a:rPr lang="en-US" sz="3200" dirty="0">
                <a:ea typeface="+mn-lt"/>
                <a:cs typeface="+mn-lt"/>
              </a:rPr>
              <a:t>) squared.</a:t>
            </a:r>
            <a:endParaRPr lang="en-US" dirty="0">
              <a:ea typeface="+mn-lt"/>
              <a:cs typeface="+mn-lt"/>
            </a:endParaRPr>
          </a:p>
        </p:txBody>
      </p:sp>
      <p:pic>
        <p:nvPicPr>
          <p:cNvPr id="4" name="Picture 4" descr="Equation for the coefficient of determination is shown.">
            <a:extLst>
              <a:ext uri="{FF2B5EF4-FFF2-40B4-BE49-F238E27FC236}">
                <a16:creationId xmlns:a16="http://schemas.microsoft.com/office/drawing/2014/main" id="{B043DD70-7186-4589-9930-ECFC4C54EF9B}"/>
              </a:ext>
            </a:extLst>
          </p:cNvPr>
          <p:cNvPicPr>
            <a:picLocks noChangeAspect="1"/>
          </p:cNvPicPr>
          <p:nvPr/>
        </p:nvPicPr>
        <p:blipFill>
          <a:blip r:embed="rId2"/>
          <a:stretch>
            <a:fillRect/>
          </a:stretch>
        </p:blipFill>
        <p:spPr>
          <a:xfrm>
            <a:off x="5006196" y="2217798"/>
            <a:ext cx="2366513" cy="1070933"/>
          </a:xfrm>
          <a:prstGeom prst="rect">
            <a:avLst/>
          </a:prstGeom>
        </p:spPr>
      </p:pic>
    </p:spTree>
    <p:extLst>
      <p:ext uri="{BB962C8B-B14F-4D97-AF65-F5344CB8AC3E}">
        <p14:creationId xmlns:p14="http://schemas.microsoft.com/office/powerpoint/2010/main" val="13452602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 y="929"/>
            <a:ext cx="12191998" cy="676696"/>
          </a:xfrm>
        </p:spPr>
        <p:txBody>
          <a:bodyPr>
            <a:normAutofit fontScale="90000"/>
          </a:bodyPr>
          <a:lstStyle/>
          <a:p>
            <a:r>
              <a:rPr lang="en-US" sz="4800" dirty="0" err="1">
                <a:ea typeface="+mj-lt"/>
                <a:cs typeface="+mj-lt"/>
              </a:rPr>
              <a:t>Visualising</a:t>
            </a:r>
            <a:r>
              <a:rPr lang="en-US" sz="4800" dirty="0">
                <a:ea typeface="+mj-lt"/>
                <a:cs typeface="+mj-lt"/>
              </a:rPr>
              <a:t> the coefficient of determination</a:t>
            </a:r>
            <a:endParaRPr lang="en-US" dirty="0"/>
          </a:p>
        </p:txBody>
      </p:sp>
      <p:sp>
        <p:nvSpPr>
          <p:cNvPr id="3" name="Subtitle 2"/>
          <p:cNvSpPr>
            <a:spLocks noGrp="1"/>
          </p:cNvSpPr>
          <p:nvPr>
            <p:ph type="subTitle" idx="1"/>
          </p:nvPr>
        </p:nvSpPr>
        <p:spPr>
          <a:xfrm>
            <a:off x="100642" y="1934263"/>
            <a:ext cx="4730152" cy="4186176"/>
          </a:xfrm>
        </p:spPr>
        <p:txBody>
          <a:bodyPr vert="horz" lIns="91440" tIns="45720" rIns="91440" bIns="45720" rtlCol="0" anchor="t">
            <a:noAutofit/>
          </a:bodyPr>
          <a:lstStyle/>
          <a:p>
            <a:pPr algn="l"/>
            <a:r>
              <a:rPr lang="en-US" sz="3200" dirty="0">
                <a:ea typeface="+mn-lt"/>
                <a:cs typeface="+mn-lt"/>
              </a:rPr>
              <a:t>Figure 2: A regression of one dependent variable y against the independent variable x. Blue vertical lines show residuals of the linear model, while red dotted vertical lines show residual deviations of from the mean of y.</a:t>
            </a:r>
            <a:endParaRPr lang="en-US" dirty="0">
              <a:cs typeface="Calibri"/>
            </a:endParaRPr>
          </a:p>
          <a:p>
            <a:pPr algn="l"/>
            <a:br>
              <a:rPr lang="en-US" dirty="0"/>
            </a:br>
            <a:endParaRPr lang="en-US" dirty="0"/>
          </a:p>
          <a:p>
            <a:pPr algn="l"/>
            <a:endParaRPr lang="en-US" sz="3200" dirty="0">
              <a:cs typeface="Calibri"/>
            </a:endParaRPr>
          </a:p>
        </p:txBody>
      </p:sp>
      <p:pic>
        <p:nvPicPr>
          <p:cNvPr id="5" name="Picture 5" descr="A scatterplot showing &amp;#39;X value&amp;#39; on the x axis and &amp;#39;Y value&amp;#39; on the y axis. A blue line of best fit runs through all of the points. A red horizontal dashed line shows where the mean of y is located. Vertical blue lines connect data points with the blue line of best fit, and vertical red dotted lines connect data poitns with the red horizontal dashed line.">
            <a:extLst>
              <a:ext uri="{FF2B5EF4-FFF2-40B4-BE49-F238E27FC236}">
                <a16:creationId xmlns:a16="http://schemas.microsoft.com/office/drawing/2014/main" id="{CA88CA70-1BEC-4147-AE6E-BB278B36328F}"/>
              </a:ext>
            </a:extLst>
          </p:cNvPr>
          <p:cNvPicPr>
            <a:picLocks noChangeAspect="1"/>
          </p:cNvPicPr>
          <p:nvPr/>
        </p:nvPicPr>
        <p:blipFill>
          <a:blip r:embed="rId2"/>
          <a:stretch>
            <a:fillRect/>
          </a:stretch>
        </p:blipFill>
        <p:spPr>
          <a:xfrm>
            <a:off x="5788325" y="677174"/>
            <a:ext cx="6064369" cy="6078747"/>
          </a:xfrm>
          <a:prstGeom prst="rect">
            <a:avLst/>
          </a:prstGeom>
        </p:spPr>
      </p:pic>
    </p:spTree>
    <p:extLst>
      <p:ext uri="{BB962C8B-B14F-4D97-AF65-F5344CB8AC3E}">
        <p14:creationId xmlns:p14="http://schemas.microsoft.com/office/powerpoint/2010/main" val="18097931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 y="929"/>
            <a:ext cx="12191998" cy="806092"/>
          </a:xfrm>
        </p:spPr>
        <p:txBody>
          <a:bodyPr>
            <a:normAutofit/>
          </a:bodyPr>
          <a:lstStyle/>
          <a:p>
            <a:r>
              <a:rPr lang="en-US" sz="4800" dirty="0">
                <a:ea typeface="+mj-lt"/>
                <a:cs typeface="+mj-lt"/>
              </a:rPr>
              <a:t>The F-test of overall significance</a:t>
            </a:r>
            <a:endParaRPr lang="en-US" dirty="0"/>
          </a:p>
        </p:txBody>
      </p:sp>
      <p:sp>
        <p:nvSpPr>
          <p:cNvPr id="3" name="Subtitle 2"/>
          <p:cNvSpPr>
            <a:spLocks noGrp="1"/>
          </p:cNvSpPr>
          <p:nvPr>
            <p:ph type="subTitle" idx="1"/>
          </p:nvPr>
        </p:nvSpPr>
        <p:spPr>
          <a:xfrm>
            <a:off x="345057" y="1272906"/>
            <a:ext cx="11415623" cy="5508894"/>
          </a:xfrm>
        </p:spPr>
        <p:txBody>
          <a:bodyPr vert="horz" lIns="91440" tIns="45720" rIns="91440" bIns="45720" rtlCol="0" anchor="t">
            <a:noAutofit/>
          </a:bodyPr>
          <a:lstStyle/>
          <a:p>
            <a:pPr marL="457200" indent="-457200" algn="l">
              <a:buChar char="•"/>
            </a:pPr>
            <a:r>
              <a:rPr lang="en-US" sz="2800" dirty="0">
                <a:ea typeface="+mn-lt"/>
                <a:cs typeface="+mn-lt"/>
              </a:rPr>
              <a:t>Test the significance of our overall regression model using an F-test of overall significance</a:t>
            </a:r>
            <a:endParaRPr lang="en-US" sz="2800">
              <a:cs typeface="Calibri" panose="020F0502020204030204"/>
            </a:endParaRPr>
          </a:p>
          <a:p>
            <a:pPr marL="457200" indent="-457200" algn="l">
              <a:buChar char="•"/>
            </a:pPr>
            <a:r>
              <a:rPr lang="en-US" sz="2800" dirty="0">
                <a:ea typeface="+mn-lt"/>
                <a:cs typeface="+mn-lt"/>
              </a:rPr>
              <a:t>Determines whether or not our linear regression provides a better fit to the data than a model that does not contain any independent variables </a:t>
            </a:r>
            <a:endParaRPr lang="en-US" sz="2800">
              <a:cs typeface="Calibri" panose="020F0502020204030204"/>
            </a:endParaRPr>
          </a:p>
          <a:p>
            <a:pPr algn="l"/>
            <a:endParaRPr lang="en-US" sz="2800" b="1" dirty="0">
              <a:ea typeface="+mn-lt"/>
              <a:cs typeface="+mn-lt"/>
            </a:endParaRPr>
          </a:p>
          <a:p>
            <a:pPr algn="l"/>
            <a:r>
              <a:rPr lang="en-US" sz="2800" b="1" dirty="0">
                <a:ea typeface="+mn-lt"/>
                <a:cs typeface="+mn-lt"/>
              </a:rPr>
              <a:t>Hypothesis for F-test of overall significance of a linear model</a:t>
            </a:r>
            <a:endParaRPr lang="en-US" sz="2800" b="1" dirty="0">
              <a:cs typeface="Calibri"/>
            </a:endParaRPr>
          </a:p>
          <a:p>
            <a:pPr marL="457200" indent="-457200" algn="l">
              <a:buChar char="•"/>
            </a:pPr>
            <a:r>
              <a:rPr lang="en-US" sz="2800" b="1" dirty="0">
                <a:ea typeface="+mn-lt"/>
                <a:cs typeface="+mn-lt"/>
              </a:rPr>
              <a:t>Null:</a:t>
            </a:r>
            <a:r>
              <a:rPr lang="en-US" sz="2800" dirty="0">
                <a:ea typeface="+mn-lt"/>
                <a:cs typeface="+mn-lt"/>
              </a:rPr>
              <a:t> The model with no independent variables fits the data as well as the linear model</a:t>
            </a:r>
            <a:endParaRPr lang="en-US" sz="2800">
              <a:cs typeface="Calibri" panose="020F0502020204030204"/>
            </a:endParaRPr>
          </a:p>
          <a:p>
            <a:pPr marL="457200" indent="-457200" algn="l">
              <a:buChar char="•"/>
            </a:pPr>
            <a:r>
              <a:rPr lang="en-US" sz="2800" b="1" dirty="0">
                <a:ea typeface="+mn-lt"/>
                <a:cs typeface="+mn-lt"/>
              </a:rPr>
              <a:t>Alternative:</a:t>
            </a:r>
            <a:r>
              <a:rPr lang="en-US" sz="2800" dirty="0">
                <a:ea typeface="+mn-lt"/>
                <a:cs typeface="+mn-lt"/>
              </a:rPr>
              <a:t> The linear model fits the data better than the model with no independent variables</a:t>
            </a:r>
            <a:endParaRPr lang="en-US" sz="2800">
              <a:cs typeface="Calibri" panose="020F0502020204030204"/>
            </a:endParaRPr>
          </a:p>
          <a:p>
            <a:pPr algn="l"/>
            <a:endParaRPr lang="en-US" sz="2800" dirty="0">
              <a:ea typeface="+mn-lt"/>
              <a:cs typeface="+mn-lt"/>
            </a:endParaRPr>
          </a:p>
          <a:p>
            <a:pPr algn="l"/>
            <a:r>
              <a:rPr lang="en-US" sz="2800" dirty="0">
                <a:ea typeface="+mn-lt"/>
                <a:cs typeface="+mn-lt"/>
              </a:rPr>
              <a:t>Understand is how to interpret the F-test of overall significance</a:t>
            </a:r>
            <a:endParaRPr lang="en-US" sz="2800" dirty="0">
              <a:cs typeface="Calibri" panose="020F0502020204030204"/>
            </a:endParaRPr>
          </a:p>
        </p:txBody>
      </p:sp>
    </p:spTree>
    <p:extLst>
      <p:ext uri="{BB962C8B-B14F-4D97-AF65-F5344CB8AC3E}">
        <p14:creationId xmlns:p14="http://schemas.microsoft.com/office/powerpoint/2010/main" val="41557449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 y="929"/>
            <a:ext cx="12191998" cy="806092"/>
          </a:xfrm>
        </p:spPr>
        <p:txBody>
          <a:bodyPr>
            <a:normAutofit/>
          </a:bodyPr>
          <a:lstStyle/>
          <a:p>
            <a:r>
              <a:rPr lang="en-US" sz="4800" dirty="0">
                <a:ea typeface="+mj-lt"/>
                <a:cs typeface="+mj-lt"/>
              </a:rPr>
              <a:t>The F-test of overall significance</a:t>
            </a:r>
            <a:endParaRPr lang="en-US" dirty="0"/>
          </a:p>
        </p:txBody>
      </p:sp>
      <p:sp>
        <p:nvSpPr>
          <p:cNvPr id="3" name="Subtitle 2"/>
          <p:cNvSpPr>
            <a:spLocks noGrp="1"/>
          </p:cNvSpPr>
          <p:nvPr>
            <p:ph type="subTitle" idx="1"/>
          </p:nvPr>
        </p:nvSpPr>
        <p:spPr>
          <a:xfrm>
            <a:off x="345057" y="1272906"/>
            <a:ext cx="11415623" cy="5508894"/>
          </a:xfrm>
        </p:spPr>
        <p:txBody>
          <a:bodyPr vert="horz" lIns="91440" tIns="45720" rIns="91440" bIns="45720" rtlCol="0" anchor="t">
            <a:noAutofit/>
          </a:bodyPr>
          <a:lstStyle/>
          <a:p>
            <a:pPr marL="457200" indent="-457200" algn="l">
              <a:buChar char="•"/>
            </a:pPr>
            <a:r>
              <a:rPr lang="en-US" sz="2800">
                <a:ea typeface="+mn-lt"/>
                <a:cs typeface="+mn-lt"/>
              </a:rPr>
              <a:t>Test the significance of individual parameters in the linear model (β</a:t>
            </a:r>
            <a:r>
              <a:rPr lang="en-US" sz="2800" baseline="-25000">
                <a:ea typeface="+mn-lt"/>
                <a:cs typeface="+mn-lt"/>
              </a:rPr>
              <a:t>0</a:t>
            </a:r>
            <a:r>
              <a:rPr lang="en-US" sz="2800">
                <a:ea typeface="+mn-lt"/>
                <a:cs typeface="+mn-lt"/>
              </a:rPr>
              <a:t> and β</a:t>
            </a:r>
            <a:r>
              <a:rPr lang="en-US" sz="2800" baseline="-25000">
                <a:ea typeface="+mn-lt"/>
                <a:cs typeface="+mn-lt"/>
              </a:rPr>
              <a:t>1</a:t>
            </a:r>
            <a:r>
              <a:rPr lang="en-US" sz="2800">
                <a:ea typeface="+mn-lt"/>
                <a:cs typeface="+mn-lt"/>
              </a:rPr>
              <a:t>; recall that y = β</a:t>
            </a:r>
            <a:r>
              <a:rPr lang="en-US" sz="2800" baseline="-25000">
                <a:ea typeface="+mn-lt"/>
                <a:cs typeface="+mn-lt"/>
              </a:rPr>
              <a:t>0</a:t>
            </a:r>
            <a:r>
              <a:rPr lang="en-US" sz="2800">
                <a:ea typeface="+mn-lt"/>
                <a:cs typeface="+mn-lt"/>
              </a:rPr>
              <a:t> + β</a:t>
            </a:r>
            <a:r>
              <a:rPr lang="en-US" sz="2800" baseline="-25000">
                <a:ea typeface="+mn-lt"/>
                <a:cs typeface="+mn-lt"/>
              </a:rPr>
              <a:t>1</a:t>
            </a:r>
            <a:r>
              <a:rPr lang="en-US" sz="2800">
                <a:ea typeface="+mn-lt"/>
                <a:cs typeface="+mn-lt"/>
              </a:rPr>
              <a:t>x).</a:t>
            </a:r>
            <a:endParaRPr lang="en-US">
              <a:ea typeface="+mn-lt"/>
              <a:cs typeface="+mn-lt"/>
            </a:endParaRPr>
          </a:p>
          <a:p>
            <a:pPr marL="457200" indent="-457200" algn="l">
              <a:buChar char="•"/>
            </a:pPr>
            <a:r>
              <a:rPr lang="en-US" sz="2800" dirty="0">
                <a:ea typeface="+mn-lt"/>
                <a:cs typeface="+mn-lt"/>
              </a:rPr>
              <a:t>For both coefficients β</a:t>
            </a:r>
            <a:r>
              <a:rPr lang="en-US" sz="2800" baseline="-25000" dirty="0">
                <a:ea typeface="+mn-lt"/>
                <a:cs typeface="+mn-lt"/>
              </a:rPr>
              <a:t>0</a:t>
            </a:r>
            <a:r>
              <a:rPr lang="en-US" sz="2800" dirty="0">
                <a:ea typeface="+mn-lt"/>
                <a:cs typeface="+mn-lt"/>
              </a:rPr>
              <a:t> and β</a:t>
            </a:r>
            <a:r>
              <a:rPr lang="en-US" sz="2800" baseline="-25000" dirty="0">
                <a:ea typeface="+mn-lt"/>
                <a:cs typeface="+mn-lt"/>
              </a:rPr>
              <a:t>1</a:t>
            </a:r>
            <a:r>
              <a:rPr lang="en-US" sz="2800" dirty="0">
                <a:ea typeface="+mn-lt"/>
                <a:cs typeface="+mn-lt"/>
              </a:rPr>
              <a:t>, we can state the null and alternative hypotheses</a:t>
            </a:r>
            <a:endParaRPr lang="en-US" dirty="0">
              <a:ea typeface="+mn-lt"/>
              <a:cs typeface="+mn-lt"/>
            </a:endParaRPr>
          </a:p>
          <a:p>
            <a:pPr algn="l"/>
            <a:endParaRPr lang="en-US"/>
          </a:p>
          <a:p>
            <a:pPr algn="l"/>
            <a:r>
              <a:rPr lang="en-US" sz="2800" b="1" dirty="0">
                <a:ea typeface="+mn-lt"/>
                <a:cs typeface="+mn-lt"/>
              </a:rPr>
              <a:t>Hypothesis for coefficient of a linear model</a:t>
            </a:r>
            <a:endParaRPr lang="en-US" b="1" dirty="0">
              <a:ea typeface="+mn-lt"/>
              <a:cs typeface="+mn-lt"/>
            </a:endParaRPr>
          </a:p>
          <a:p>
            <a:pPr marL="457200" indent="-457200" algn="l">
              <a:buChar char="•"/>
            </a:pPr>
            <a:r>
              <a:rPr lang="en-US" sz="2800" b="1" dirty="0">
                <a:ea typeface="+mn-lt"/>
                <a:cs typeface="+mn-lt"/>
              </a:rPr>
              <a:t>Null:</a:t>
            </a:r>
            <a:r>
              <a:rPr lang="en-US" sz="2800" dirty="0">
                <a:ea typeface="+mn-lt"/>
                <a:cs typeface="+mn-lt"/>
              </a:rPr>
              <a:t> The value of the coefficient equals 0.</a:t>
            </a:r>
            <a:endParaRPr lang="en-US" dirty="0">
              <a:ea typeface="+mn-lt"/>
              <a:cs typeface="+mn-lt"/>
            </a:endParaRPr>
          </a:p>
          <a:p>
            <a:pPr marL="457200" indent="-457200" algn="l">
              <a:buChar char="•"/>
            </a:pPr>
            <a:r>
              <a:rPr lang="en-US" sz="2800" b="1" dirty="0">
                <a:ea typeface="+mn-lt"/>
                <a:cs typeface="+mn-lt"/>
              </a:rPr>
              <a:t>Alternative:</a:t>
            </a:r>
            <a:r>
              <a:rPr lang="en-US" sz="2800" dirty="0">
                <a:ea typeface="+mn-lt"/>
                <a:cs typeface="+mn-lt"/>
              </a:rPr>
              <a:t> The value of the coefficient does not equal 0.</a:t>
            </a:r>
            <a:endParaRPr lang="en-US" dirty="0">
              <a:ea typeface="+mn-lt"/>
              <a:cs typeface="+mn-lt"/>
            </a:endParaRPr>
          </a:p>
          <a:p>
            <a:pPr algn="l"/>
            <a:endParaRPr lang="en-US"/>
          </a:p>
          <a:p>
            <a:pPr algn="l"/>
            <a:r>
              <a:rPr lang="en-US" sz="2800" dirty="0">
                <a:ea typeface="+mn-lt"/>
                <a:cs typeface="+mn-lt"/>
              </a:rPr>
              <a:t>Statistical software such as jamovi will calculate p-values to test our null </a:t>
            </a:r>
            <a:r>
              <a:rPr lang="en-US" sz="2800">
                <a:ea typeface="+mn-lt"/>
                <a:cs typeface="+mn-lt"/>
              </a:rPr>
              <a:t>hypothesis for both β</a:t>
            </a:r>
            <a:r>
              <a:rPr lang="en-US" sz="2800" baseline="-25000">
                <a:ea typeface="+mn-lt"/>
                <a:cs typeface="+mn-lt"/>
              </a:rPr>
              <a:t>0</a:t>
            </a:r>
            <a:r>
              <a:rPr lang="en-US" sz="2800">
                <a:ea typeface="+mn-lt"/>
                <a:cs typeface="+mn-lt"/>
              </a:rPr>
              <a:t> and β</a:t>
            </a:r>
            <a:r>
              <a:rPr lang="en-US" sz="2800" baseline="-25000">
                <a:ea typeface="+mn-lt"/>
                <a:cs typeface="+mn-lt"/>
              </a:rPr>
              <a:t>1</a:t>
            </a:r>
            <a:r>
              <a:rPr lang="en-US" sz="2800">
                <a:ea typeface="+mn-lt"/>
                <a:cs typeface="+mn-lt"/>
              </a:rPr>
              <a:t> coefficients. Lecture notes include the details </a:t>
            </a:r>
            <a:r>
              <a:rPr lang="en-US" sz="2800" dirty="0">
                <a:ea typeface="+mn-lt"/>
                <a:cs typeface="+mn-lt"/>
              </a:rPr>
              <a:t>of how this is done (you do not need to know these details).</a:t>
            </a:r>
            <a:endParaRPr lang="en-US" dirty="0">
              <a:ea typeface="+mn-lt"/>
              <a:cs typeface="+mn-lt"/>
            </a:endParaRPr>
          </a:p>
        </p:txBody>
      </p:sp>
    </p:spTree>
    <p:extLst>
      <p:ext uri="{BB962C8B-B14F-4D97-AF65-F5344CB8AC3E}">
        <p14:creationId xmlns:p14="http://schemas.microsoft.com/office/powerpoint/2010/main" val="8932147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 y="929"/>
            <a:ext cx="12191998" cy="806092"/>
          </a:xfrm>
        </p:spPr>
        <p:txBody>
          <a:bodyPr>
            <a:normAutofit/>
          </a:bodyPr>
          <a:lstStyle/>
          <a:p>
            <a:r>
              <a:rPr lang="en-US" sz="4800" dirty="0">
                <a:ea typeface="+mj-lt"/>
                <a:cs typeface="+mj-lt"/>
              </a:rPr>
              <a:t>Assessing the practical validity of regression</a:t>
            </a:r>
            <a:endParaRPr lang="en-US" dirty="0"/>
          </a:p>
        </p:txBody>
      </p:sp>
      <p:sp>
        <p:nvSpPr>
          <p:cNvPr id="3" name="Subtitle 2"/>
          <p:cNvSpPr>
            <a:spLocks noGrp="1"/>
          </p:cNvSpPr>
          <p:nvPr>
            <p:ph type="subTitle" idx="1"/>
          </p:nvPr>
        </p:nvSpPr>
        <p:spPr>
          <a:xfrm>
            <a:off x="345057" y="1272906"/>
            <a:ext cx="11415623" cy="5508894"/>
          </a:xfrm>
        </p:spPr>
        <p:txBody>
          <a:bodyPr vert="horz" lIns="91440" tIns="45720" rIns="91440" bIns="45720" rtlCol="0" anchor="t">
            <a:noAutofit/>
          </a:bodyPr>
          <a:lstStyle/>
          <a:p>
            <a:pPr algn="l"/>
            <a:r>
              <a:rPr lang="en-US" sz="2800" dirty="0">
                <a:ea typeface="+mn-lt"/>
                <a:cs typeface="+mn-lt"/>
              </a:rPr>
              <a:t>The practical validity of the regression model is assessed by comparing the predicted values with the observed data. We can do this in several ways:</a:t>
            </a:r>
            <a:endParaRPr lang="en-US" dirty="0">
              <a:ea typeface="+mn-lt"/>
              <a:cs typeface="+mn-lt"/>
            </a:endParaRPr>
          </a:p>
          <a:p>
            <a:pPr algn="l"/>
            <a:endParaRPr lang="en-US"/>
          </a:p>
          <a:p>
            <a:pPr marL="514350" indent="-514350" algn="l">
              <a:buAutoNum type="arabicPeriod"/>
            </a:pPr>
            <a:r>
              <a:rPr lang="en-US" sz="2800" dirty="0">
                <a:ea typeface="+mn-lt"/>
                <a:cs typeface="+mn-lt"/>
              </a:rPr>
              <a:t>Plotting the fitted regression line and checking that the observed data lie close to the line (i.e., high coefficient of determination).</a:t>
            </a:r>
            <a:endParaRPr lang="en-US" dirty="0">
              <a:ea typeface="+mn-lt"/>
              <a:cs typeface="+mn-lt"/>
            </a:endParaRPr>
          </a:p>
          <a:p>
            <a:pPr marL="514350" indent="-514350" algn="l">
              <a:buAutoNum type="arabicPeriod"/>
            </a:pPr>
            <a:r>
              <a:rPr lang="en-US" sz="2800" dirty="0">
                <a:ea typeface="+mn-lt"/>
                <a:cs typeface="+mn-lt"/>
              </a:rPr>
              <a:t>Plotting observed versus predicted values and observing a linear relationship between the independent and dependent variable.</a:t>
            </a:r>
            <a:endParaRPr lang="en-US" dirty="0">
              <a:ea typeface="+mn-lt"/>
              <a:cs typeface="+mn-lt"/>
            </a:endParaRPr>
          </a:p>
          <a:p>
            <a:pPr marL="514350" indent="-514350" algn="l">
              <a:buAutoNum type="arabicPeriod"/>
            </a:pPr>
            <a:r>
              <a:rPr lang="en-US" sz="2800" dirty="0">
                <a:ea typeface="+mn-lt"/>
                <a:cs typeface="+mn-lt"/>
              </a:rPr>
              <a:t>Examining the data for large residuals (i.e., outliers), which might be distorting the regression line.</a:t>
            </a:r>
            <a:endParaRPr lang="en-US" dirty="0">
              <a:ea typeface="+mn-lt"/>
              <a:cs typeface="+mn-lt"/>
            </a:endParaRPr>
          </a:p>
          <a:p>
            <a:pPr marL="514350" indent="-514350" algn="l">
              <a:buAutoNum type="arabicPeriod"/>
            </a:pPr>
            <a:r>
              <a:rPr lang="en-US" sz="2800" dirty="0">
                <a:ea typeface="+mn-lt"/>
                <a:cs typeface="+mn-lt"/>
              </a:rPr>
              <a:t>Ideally, test the regression model on new observational data to examine how close the predicted values are to the observations</a:t>
            </a:r>
            <a:endParaRPr lang="en-US" dirty="0">
              <a:ea typeface="+mn-lt"/>
              <a:cs typeface="+mn-lt"/>
            </a:endParaRPr>
          </a:p>
        </p:txBody>
      </p:sp>
    </p:spTree>
    <p:extLst>
      <p:ext uri="{BB962C8B-B14F-4D97-AF65-F5344CB8AC3E}">
        <p14:creationId xmlns:p14="http://schemas.microsoft.com/office/powerpoint/2010/main" val="29496339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 y="929"/>
            <a:ext cx="12191998" cy="806092"/>
          </a:xfrm>
        </p:spPr>
        <p:txBody>
          <a:bodyPr>
            <a:normAutofit/>
          </a:bodyPr>
          <a:lstStyle/>
          <a:p>
            <a:r>
              <a:rPr lang="en-US" sz="4800" dirty="0">
                <a:ea typeface="+mj-lt"/>
                <a:cs typeface="+mj-lt"/>
              </a:rPr>
              <a:t>Prediction with linear regression</a:t>
            </a:r>
            <a:endParaRPr lang="en-US" dirty="0"/>
          </a:p>
        </p:txBody>
      </p:sp>
      <p:sp>
        <p:nvSpPr>
          <p:cNvPr id="3" name="Subtitle 2"/>
          <p:cNvSpPr>
            <a:spLocks noGrp="1"/>
          </p:cNvSpPr>
          <p:nvPr>
            <p:ph type="subTitle" idx="1"/>
          </p:nvPr>
        </p:nvSpPr>
        <p:spPr>
          <a:xfrm>
            <a:off x="345057" y="1272906"/>
            <a:ext cx="11415623" cy="5508894"/>
          </a:xfrm>
        </p:spPr>
        <p:txBody>
          <a:bodyPr vert="horz" lIns="91440" tIns="45720" rIns="91440" bIns="45720" rtlCol="0" anchor="t">
            <a:noAutofit/>
          </a:bodyPr>
          <a:lstStyle/>
          <a:p>
            <a:pPr algn="l"/>
            <a:r>
              <a:rPr lang="en-US" sz="3600" dirty="0">
                <a:ea typeface="+mn-lt"/>
                <a:cs typeface="+mn-lt"/>
              </a:rPr>
              <a:t>Regression equations can be used to calculate additional y values when values of x are substituted in a regression equation.</a:t>
            </a:r>
            <a:endParaRPr lang="en-US" sz="3600">
              <a:cs typeface="Calibri"/>
            </a:endParaRPr>
          </a:p>
          <a:p>
            <a:pPr marL="457200" indent="-457200" algn="l">
              <a:buChar char="•"/>
            </a:pPr>
            <a:r>
              <a:rPr lang="en-US" sz="3600" b="1" dirty="0">
                <a:ea typeface="+mn-lt"/>
                <a:cs typeface="+mn-lt"/>
              </a:rPr>
              <a:t>Interpolation:</a:t>
            </a:r>
            <a:r>
              <a:rPr lang="en-US" sz="3600" dirty="0">
                <a:ea typeface="+mn-lt"/>
                <a:cs typeface="+mn-lt"/>
              </a:rPr>
              <a:t> Predictions made within the measurement range of the data</a:t>
            </a:r>
            <a:endParaRPr lang="en-US" sz="3600">
              <a:cs typeface="Calibri" panose="020F0502020204030204"/>
            </a:endParaRPr>
          </a:p>
          <a:p>
            <a:pPr marL="457200" indent="-457200" algn="l">
              <a:buChar char="•"/>
            </a:pPr>
            <a:r>
              <a:rPr lang="en-US" sz="3600" b="1" dirty="0">
                <a:ea typeface="+mn-lt"/>
                <a:cs typeface="+mn-lt"/>
              </a:rPr>
              <a:t>Extrapolation:</a:t>
            </a:r>
            <a:r>
              <a:rPr lang="en-US" sz="3600" dirty="0">
                <a:ea typeface="+mn-lt"/>
                <a:cs typeface="+mn-lt"/>
              </a:rPr>
              <a:t> Predictions made outside the measurement range of the data</a:t>
            </a:r>
            <a:endParaRPr lang="en-US" sz="3600" dirty="0">
              <a:cs typeface="Calibri" panose="020F0502020204030204"/>
            </a:endParaRPr>
          </a:p>
          <a:p>
            <a:pPr algn="l"/>
            <a:r>
              <a:rPr lang="en-US" sz="3600" b="1" dirty="0">
                <a:ea typeface="+mn-lt"/>
                <a:cs typeface="+mn-lt"/>
              </a:rPr>
              <a:t>Care should be taken when extrapolating beyond the measured data because the relationship between the two variables might change.</a:t>
            </a:r>
            <a:endParaRPr lang="en-US" sz="3600" b="1" dirty="0"/>
          </a:p>
        </p:txBody>
      </p:sp>
    </p:spTree>
    <p:extLst>
      <p:ext uri="{BB962C8B-B14F-4D97-AF65-F5344CB8AC3E}">
        <p14:creationId xmlns:p14="http://schemas.microsoft.com/office/powerpoint/2010/main" val="28827079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 y="929"/>
            <a:ext cx="12191998" cy="676696"/>
          </a:xfrm>
        </p:spPr>
        <p:txBody>
          <a:bodyPr>
            <a:normAutofit fontScale="90000"/>
          </a:bodyPr>
          <a:lstStyle/>
          <a:p>
            <a:r>
              <a:rPr lang="en-US" sz="4800" dirty="0">
                <a:ea typeface="+mj-lt"/>
                <a:cs typeface="+mj-lt"/>
              </a:rPr>
              <a:t>Scatterplots of different coefficients of determination</a:t>
            </a:r>
            <a:endParaRPr lang="en-US" dirty="0"/>
          </a:p>
        </p:txBody>
      </p:sp>
      <p:sp>
        <p:nvSpPr>
          <p:cNvPr id="3" name="Subtitle 2"/>
          <p:cNvSpPr>
            <a:spLocks noGrp="1"/>
          </p:cNvSpPr>
          <p:nvPr>
            <p:ph type="subTitle" idx="1"/>
          </p:nvPr>
        </p:nvSpPr>
        <p:spPr>
          <a:xfrm>
            <a:off x="158151" y="2739395"/>
            <a:ext cx="4730152" cy="1914554"/>
          </a:xfrm>
        </p:spPr>
        <p:txBody>
          <a:bodyPr vert="horz" lIns="91440" tIns="45720" rIns="91440" bIns="45720" rtlCol="0" anchor="t">
            <a:noAutofit/>
          </a:bodyPr>
          <a:lstStyle/>
          <a:p>
            <a:pPr algn="l"/>
            <a:r>
              <a:rPr lang="en-US" sz="3200" dirty="0">
                <a:ea typeface="+mn-lt"/>
                <a:cs typeface="+mn-lt"/>
              </a:rPr>
              <a:t>Figure 3: A regression of one dependent variable y against the independent variable x.</a:t>
            </a:r>
            <a:endParaRPr lang="en-US" dirty="0">
              <a:cs typeface="Calibri"/>
            </a:endParaRPr>
          </a:p>
          <a:p>
            <a:pPr algn="l"/>
            <a:br>
              <a:rPr lang="en-US" dirty="0"/>
            </a:br>
            <a:endParaRPr lang="en-US" dirty="0"/>
          </a:p>
          <a:p>
            <a:pPr algn="l"/>
            <a:endParaRPr lang="en-US" sz="3200" dirty="0">
              <a:cs typeface="Calibri"/>
            </a:endParaRPr>
          </a:p>
        </p:txBody>
      </p:sp>
      <p:pic>
        <p:nvPicPr>
          <p:cNvPr id="5" name="Picture 5" descr="A scatterplot showing &amp;#39;X value&amp;#39; on the x axis and &amp;#39;Y value&amp;#39; on the y axis. A line of best fit runs through all of the points.">
            <a:extLst>
              <a:ext uri="{FF2B5EF4-FFF2-40B4-BE49-F238E27FC236}">
                <a16:creationId xmlns:a16="http://schemas.microsoft.com/office/drawing/2014/main" id="{BBB618DD-2EE4-4FE6-AAB2-19500DC9F52A}"/>
              </a:ext>
            </a:extLst>
          </p:cNvPr>
          <p:cNvPicPr>
            <a:picLocks noChangeAspect="1"/>
          </p:cNvPicPr>
          <p:nvPr/>
        </p:nvPicPr>
        <p:blipFill>
          <a:blip r:embed="rId2"/>
          <a:stretch>
            <a:fillRect/>
          </a:stretch>
        </p:blipFill>
        <p:spPr>
          <a:xfrm>
            <a:off x="5730816" y="677174"/>
            <a:ext cx="6150633" cy="6179388"/>
          </a:xfrm>
          <a:prstGeom prst="rect">
            <a:avLst/>
          </a:prstGeom>
        </p:spPr>
      </p:pic>
    </p:spTree>
    <p:extLst>
      <p:ext uri="{BB962C8B-B14F-4D97-AF65-F5344CB8AC3E}">
        <p14:creationId xmlns:p14="http://schemas.microsoft.com/office/powerpoint/2010/main" val="11023995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 y="929"/>
            <a:ext cx="12191998" cy="949865"/>
          </a:xfrm>
        </p:spPr>
        <p:txBody>
          <a:bodyPr>
            <a:normAutofit/>
          </a:bodyPr>
          <a:lstStyle/>
          <a:p>
            <a:r>
              <a:rPr lang="en-US" sz="4800" dirty="0">
                <a:ea typeface="+mj-lt"/>
                <a:cs typeface="+mj-lt"/>
              </a:rPr>
              <a:t>Introduction to regression</a:t>
            </a:r>
            <a:endParaRPr lang="en-US" dirty="0"/>
          </a:p>
        </p:txBody>
      </p:sp>
      <p:sp>
        <p:nvSpPr>
          <p:cNvPr id="3" name="Subtitle 2"/>
          <p:cNvSpPr>
            <a:spLocks noGrp="1"/>
          </p:cNvSpPr>
          <p:nvPr>
            <p:ph type="subTitle" idx="1"/>
          </p:nvPr>
        </p:nvSpPr>
        <p:spPr>
          <a:xfrm>
            <a:off x="388189" y="1445434"/>
            <a:ext cx="11415623" cy="5106328"/>
          </a:xfrm>
        </p:spPr>
        <p:txBody>
          <a:bodyPr vert="horz" lIns="91440" tIns="45720" rIns="91440" bIns="45720" rtlCol="0" anchor="t">
            <a:noAutofit/>
          </a:bodyPr>
          <a:lstStyle/>
          <a:p>
            <a:pPr algn="l"/>
            <a:r>
              <a:rPr lang="en-US" sz="3200" dirty="0">
                <a:ea typeface="+mn-lt"/>
                <a:cs typeface="+mn-lt"/>
              </a:rPr>
              <a:t>In regression, our objective is to understand some dependent variable Y based on an independent variable X. Regression is a tool for predicting the value of Y as a function of X. We can use this tool to do the following,</a:t>
            </a:r>
            <a:endParaRPr lang="en-US" dirty="0"/>
          </a:p>
          <a:p>
            <a:pPr marL="457200" indent="-457200" algn="l">
              <a:buChar char="•"/>
            </a:pPr>
            <a:r>
              <a:rPr lang="en-US" sz="3200" dirty="0">
                <a:ea typeface="+mn-lt"/>
                <a:cs typeface="+mn-lt"/>
              </a:rPr>
              <a:t>Support hypotheses of causation of changes in y values due to changes in x values</a:t>
            </a:r>
            <a:endParaRPr lang="en-US" dirty="0">
              <a:cs typeface="Calibri" panose="020F0502020204030204"/>
            </a:endParaRPr>
          </a:p>
          <a:p>
            <a:pPr marL="457200" indent="-457200" algn="l">
              <a:buChar char="•"/>
            </a:pPr>
            <a:r>
              <a:rPr lang="en-US" sz="3200" dirty="0">
                <a:ea typeface="+mn-lt"/>
                <a:cs typeface="+mn-lt"/>
              </a:rPr>
              <a:t>Predict y values as a function of x values</a:t>
            </a:r>
            <a:endParaRPr lang="en-US" dirty="0">
              <a:cs typeface="Calibri" panose="020F0502020204030204"/>
            </a:endParaRPr>
          </a:p>
          <a:p>
            <a:pPr marL="457200" indent="-457200" algn="l">
              <a:buChar char="•"/>
            </a:pPr>
            <a:r>
              <a:rPr lang="en-US" sz="3200" dirty="0">
                <a:ea typeface="+mn-lt"/>
                <a:cs typeface="+mn-lt"/>
              </a:rPr>
              <a:t>To explain the variation of y values using x values</a:t>
            </a:r>
            <a:endParaRPr lang="en-US" dirty="0">
              <a:cs typeface="Calibri" panose="020F0502020204030204"/>
            </a:endParaRPr>
          </a:p>
          <a:p>
            <a:pPr algn="l"/>
            <a:r>
              <a:rPr lang="en-US" sz="3200" dirty="0">
                <a:ea typeface="+mn-lt"/>
                <a:cs typeface="+mn-lt"/>
              </a:rPr>
              <a:t>Regression analysis can be used to support causal hypotheses, but it</a:t>
            </a:r>
            <a:r>
              <a:rPr lang="en-US" sz="3200" b="1" dirty="0">
                <a:ea typeface="+mn-lt"/>
                <a:cs typeface="+mn-lt"/>
              </a:rPr>
              <a:t> cannot, by itself be used to determine causality</a:t>
            </a:r>
            <a:r>
              <a:rPr lang="en-US" sz="3200" dirty="0">
                <a:ea typeface="+mn-lt"/>
                <a:cs typeface="+mn-lt"/>
              </a:rPr>
              <a:t>.</a:t>
            </a:r>
            <a:endParaRPr lang="en-US" dirty="0"/>
          </a:p>
        </p:txBody>
      </p:sp>
    </p:spTree>
    <p:extLst>
      <p:ext uri="{BB962C8B-B14F-4D97-AF65-F5344CB8AC3E}">
        <p14:creationId xmlns:p14="http://schemas.microsoft.com/office/powerpoint/2010/main" val="1098572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 y="929"/>
            <a:ext cx="12191998" cy="949865"/>
          </a:xfrm>
        </p:spPr>
        <p:txBody>
          <a:bodyPr>
            <a:normAutofit fontScale="90000"/>
          </a:bodyPr>
          <a:lstStyle/>
          <a:p>
            <a:r>
              <a:rPr lang="en-US" sz="4800" dirty="0" err="1">
                <a:ea typeface="+mj-lt"/>
                <a:cs typeface="+mj-lt"/>
              </a:rPr>
              <a:t>Visualising</a:t>
            </a:r>
            <a:r>
              <a:rPr lang="en-US" sz="4800" dirty="0">
                <a:ea typeface="+mj-lt"/>
                <a:cs typeface="+mj-lt"/>
              </a:rPr>
              <a:t> a regression of y values against x values</a:t>
            </a:r>
            <a:endParaRPr lang="en-US" dirty="0"/>
          </a:p>
        </p:txBody>
      </p:sp>
      <p:sp>
        <p:nvSpPr>
          <p:cNvPr id="3" name="Subtitle 2"/>
          <p:cNvSpPr>
            <a:spLocks noGrp="1"/>
          </p:cNvSpPr>
          <p:nvPr>
            <p:ph type="subTitle" idx="1"/>
          </p:nvPr>
        </p:nvSpPr>
        <p:spPr>
          <a:xfrm>
            <a:off x="57510" y="3630792"/>
            <a:ext cx="5276491" cy="1655762"/>
          </a:xfrm>
        </p:spPr>
        <p:txBody>
          <a:bodyPr vert="horz" lIns="91440" tIns="45720" rIns="91440" bIns="45720" rtlCol="0" anchor="t">
            <a:noAutofit/>
          </a:bodyPr>
          <a:lstStyle/>
          <a:p>
            <a:pPr algn="l"/>
            <a:r>
              <a:rPr lang="en-US" sz="3200" dirty="0">
                <a:ea typeface="+mn-lt"/>
                <a:cs typeface="+mn-lt"/>
              </a:rPr>
              <a:t>Figure 1: A regression of one dependent variable y against the independent variable x.</a:t>
            </a:r>
            <a:endParaRPr lang="en-US" sz="3200">
              <a:cs typeface="Calibri"/>
            </a:endParaRPr>
          </a:p>
        </p:txBody>
      </p:sp>
      <p:pic>
        <p:nvPicPr>
          <p:cNvPr id="5" name="Picture 5" descr="A scatterplot showing &amp;#39;X value&amp;#39; on the x axis and &amp;#39;Y value&amp;#39; on the y axis. A line of best fit runs through all of the points.">
            <a:extLst>
              <a:ext uri="{FF2B5EF4-FFF2-40B4-BE49-F238E27FC236}">
                <a16:creationId xmlns:a16="http://schemas.microsoft.com/office/drawing/2014/main" id="{82B560A3-3E8F-41E8-BCE8-3E81F87A1AD0}"/>
              </a:ext>
            </a:extLst>
          </p:cNvPr>
          <p:cNvPicPr>
            <a:picLocks noChangeAspect="1"/>
          </p:cNvPicPr>
          <p:nvPr/>
        </p:nvPicPr>
        <p:blipFill>
          <a:blip r:embed="rId2"/>
          <a:stretch>
            <a:fillRect/>
          </a:stretch>
        </p:blipFill>
        <p:spPr>
          <a:xfrm>
            <a:off x="5946476" y="1166004"/>
            <a:ext cx="5575539" cy="5589916"/>
          </a:xfrm>
          <a:prstGeom prst="rect">
            <a:avLst/>
          </a:prstGeom>
        </p:spPr>
      </p:pic>
    </p:spTree>
    <p:extLst>
      <p:ext uri="{BB962C8B-B14F-4D97-AF65-F5344CB8AC3E}">
        <p14:creationId xmlns:p14="http://schemas.microsoft.com/office/powerpoint/2010/main" val="38628235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 y="929"/>
            <a:ext cx="12191998" cy="748582"/>
          </a:xfrm>
        </p:spPr>
        <p:txBody>
          <a:bodyPr>
            <a:normAutofit/>
          </a:bodyPr>
          <a:lstStyle/>
          <a:p>
            <a:r>
              <a:rPr lang="en-US" sz="4000" dirty="0">
                <a:ea typeface="+mj-lt"/>
                <a:cs typeface="+mj-lt"/>
              </a:rPr>
              <a:t>Regression includes independent and dependent variables</a:t>
            </a:r>
            <a:endParaRPr lang="en-US" sz="4000" dirty="0"/>
          </a:p>
        </p:txBody>
      </p:sp>
      <p:sp>
        <p:nvSpPr>
          <p:cNvPr id="3" name="Subtitle 2"/>
          <p:cNvSpPr>
            <a:spLocks noGrp="1"/>
          </p:cNvSpPr>
          <p:nvPr>
            <p:ph type="subTitle" idx="1"/>
          </p:nvPr>
        </p:nvSpPr>
        <p:spPr>
          <a:xfrm>
            <a:off x="301926" y="1201019"/>
            <a:ext cx="11674415" cy="5422629"/>
          </a:xfrm>
        </p:spPr>
        <p:txBody>
          <a:bodyPr vert="horz" lIns="91440" tIns="45720" rIns="91440" bIns="45720" rtlCol="0" anchor="t">
            <a:noAutofit/>
          </a:bodyPr>
          <a:lstStyle/>
          <a:p>
            <a:pPr algn="l"/>
            <a:r>
              <a:rPr lang="en-US" sz="3200" b="1" dirty="0">
                <a:ea typeface="+mn-lt"/>
                <a:cs typeface="+mn-lt"/>
              </a:rPr>
              <a:t>It is critical to correctly distinguish between the independent and dependent variables.</a:t>
            </a:r>
            <a:endParaRPr lang="en-US" b="1" dirty="0"/>
          </a:p>
          <a:p>
            <a:pPr marL="457200" indent="-457200" algn="l">
              <a:buChar char="•"/>
            </a:pPr>
            <a:r>
              <a:rPr lang="en-US" sz="3200" dirty="0">
                <a:ea typeface="+mn-lt"/>
                <a:cs typeface="+mn-lt"/>
              </a:rPr>
              <a:t>Independent variable (X) is free to vary</a:t>
            </a:r>
            <a:endParaRPr lang="en-US" dirty="0">
              <a:cs typeface="Calibri" panose="020F0502020204030204"/>
            </a:endParaRPr>
          </a:p>
          <a:p>
            <a:pPr marL="457200" indent="-457200" algn="l">
              <a:buChar char="•"/>
            </a:pPr>
            <a:r>
              <a:rPr lang="en-US" sz="3200" dirty="0">
                <a:ea typeface="+mn-lt"/>
                <a:cs typeface="+mn-lt"/>
              </a:rPr>
              <a:t>Dependent variable (Y) is predicted to change given a change in the independent variable</a:t>
            </a:r>
            <a:endParaRPr lang="en-US" dirty="0">
              <a:cs typeface="Calibri" panose="020F0502020204030204"/>
            </a:endParaRPr>
          </a:p>
          <a:p>
            <a:pPr marL="457200" indent="-457200" algn="l">
              <a:buChar char="•"/>
            </a:pPr>
            <a:r>
              <a:rPr lang="en-US" sz="3200" dirty="0">
                <a:ea typeface="+mn-lt"/>
                <a:cs typeface="+mn-lt"/>
              </a:rPr>
              <a:t>Different results will be obtained if the two variables are confused</a:t>
            </a:r>
            <a:endParaRPr lang="en-US" dirty="0">
              <a:cs typeface="Calibri" panose="020F0502020204030204"/>
            </a:endParaRPr>
          </a:p>
          <a:p>
            <a:pPr algn="l"/>
            <a:r>
              <a:rPr lang="en-US" sz="3200" dirty="0">
                <a:ea typeface="+mn-lt"/>
                <a:cs typeface="+mn-lt"/>
              </a:rPr>
              <a:t>In an experiment, the independent variable is something that we as researchers have control over (e.g., amount of </a:t>
            </a:r>
            <a:r>
              <a:rPr lang="en-US" sz="3200" dirty="0" err="1">
                <a:ea typeface="+mn-lt"/>
                <a:cs typeface="+mn-lt"/>
              </a:rPr>
              <a:t>fertiliser</a:t>
            </a:r>
            <a:r>
              <a:rPr lang="en-US" sz="3200" dirty="0">
                <a:ea typeface="+mn-lt"/>
                <a:cs typeface="+mn-lt"/>
              </a:rPr>
              <a:t> to put down on a field), whereas the dependent variable is something that we would measure when collecting our data (e.g., total crop yield of the field). </a:t>
            </a:r>
            <a:endParaRPr lang="en-US"/>
          </a:p>
        </p:txBody>
      </p:sp>
    </p:spTree>
    <p:extLst>
      <p:ext uri="{BB962C8B-B14F-4D97-AF65-F5344CB8AC3E}">
        <p14:creationId xmlns:p14="http://schemas.microsoft.com/office/powerpoint/2010/main" val="27623122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 y="929"/>
            <a:ext cx="12191998" cy="748582"/>
          </a:xfrm>
        </p:spPr>
        <p:txBody>
          <a:bodyPr>
            <a:normAutofit/>
          </a:bodyPr>
          <a:lstStyle/>
          <a:p>
            <a:r>
              <a:rPr lang="en-US" sz="4000" dirty="0">
                <a:ea typeface="+mj-lt"/>
                <a:cs typeface="+mj-lt"/>
              </a:rPr>
              <a:t>Regression line</a:t>
            </a:r>
            <a:endParaRPr lang="en-US" dirty="0"/>
          </a:p>
        </p:txBody>
      </p:sp>
      <p:sp>
        <p:nvSpPr>
          <p:cNvPr id="3" name="Subtitle 2"/>
          <p:cNvSpPr>
            <a:spLocks noGrp="1"/>
          </p:cNvSpPr>
          <p:nvPr>
            <p:ph type="subTitle" idx="1"/>
          </p:nvPr>
        </p:nvSpPr>
        <p:spPr>
          <a:xfrm>
            <a:off x="301926" y="1201019"/>
            <a:ext cx="11674415" cy="5422629"/>
          </a:xfrm>
        </p:spPr>
        <p:txBody>
          <a:bodyPr vert="horz" lIns="91440" tIns="45720" rIns="91440" bIns="45720" rtlCol="0" anchor="t">
            <a:noAutofit/>
          </a:bodyPr>
          <a:lstStyle/>
          <a:p>
            <a:pPr algn="l"/>
            <a:r>
              <a:rPr lang="en-US" sz="3200" dirty="0">
                <a:ea typeface="+mn-lt"/>
                <a:cs typeface="+mn-lt"/>
              </a:rPr>
              <a:t>The line of best fit in a regression can be described mathematically with a simple equation,</a:t>
            </a:r>
            <a:endParaRPr lang="en-US"/>
          </a:p>
          <a:p>
            <a:r>
              <a:rPr lang="en-US" sz="3200">
                <a:ea typeface="+mn-lt"/>
                <a:cs typeface="+mn-lt"/>
              </a:rPr>
              <a:t>y =</a:t>
            </a:r>
            <a:r>
              <a:rPr lang="en-US" sz="3200" dirty="0">
                <a:ea typeface="+mn-lt"/>
                <a:cs typeface="+mn-lt"/>
              </a:rPr>
              <a:t> a </a:t>
            </a:r>
            <a:r>
              <a:rPr lang="en-US" sz="3200">
                <a:ea typeface="+mn-lt"/>
                <a:cs typeface="+mn-lt"/>
              </a:rPr>
              <a:t>+ </a:t>
            </a:r>
            <a:r>
              <a:rPr lang="en-US" sz="3200" dirty="0">
                <a:ea typeface="+mn-lt"/>
                <a:cs typeface="+mn-lt"/>
              </a:rPr>
              <a:t>bx</a:t>
            </a:r>
            <a:endParaRPr lang="en-US" dirty="0">
              <a:cs typeface="Calibri" panose="020F0502020204030204"/>
            </a:endParaRPr>
          </a:p>
          <a:p>
            <a:pPr algn="l"/>
            <a:r>
              <a:rPr lang="en-US" sz="3200" dirty="0">
                <a:ea typeface="+mn-lt"/>
                <a:cs typeface="+mn-lt"/>
              </a:rPr>
              <a:t>This equation includes the variables x and y, and two coefficients</a:t>
            </a:r>
            <a:endParaRPr lang="en-US" dirty="0"/>
          </a:p>
          <a:p>
            <a:pPr marL="457200" indent="-457200" algn="l">
              <a:buChar char="•"/>
            </a:pPr>
            <a:r>
              <a:rPr lang="en-US" sz="3200" dirty="0">
                <a:ea typeface="+mn-lt"/>
                <a:cs typeface="+mn-lt"/>
              </a:rPr>
              <a:t>a </a:t>
            </a:r>
            <a:r>
              <a:rPr lang="en-US" sz="3200">
                <a:ea typeface="+mn-lt"/>
                <a:cs typeface="+mn-lt"/>
              </a:rPr>
              <a:t>is the </a:t>
            </a:r>
            <a:r>
              <a:rPr lang="en-US" sz="3200" b="1" dirty="0">
                <a:ea typeface="+mn-lt"/>
                <a:cs typeface="+mn-lt"/>
              </a:rPr>
              <a:t>intercept</a:t>
            </a:r>
            <a:r>
              <a:rPr lang="en-US" sz="3200" dirty="0">
                <a:ea typeface="+mn-lt"/>
                <a:cs typeface="+mn-lt"/>
              </a:rPr>
              <a:t>; the value of y that is predicted when x = 0</a:t>
            </a:r>
            <a:endParaRPr lang="en-US" dirty="0">
              <a:cs typeface="Calibri" panose="020F0502020204030204"/>
            </a:endParaRPr>
          </a:p>
          <a:p>
            <a:pPr marL="457200" indent="-457200" algn="l">
              <a:buChar char="•"/>
            </a:pPr>
            <a:r>
              <a:rPr lang="en-US" sz="3200" dirty="0">
                <a:ea typeface="+mn-lt"/>
                <a:cs typeface="+mn-lt"/>
              </a:rPr>
              <a:t>b </a:t>
            </a:r>
            <a:r>
              <a:rPr lang="en-US" sz="3200">
                <a:ea typeface="+mn-lt"/>
                <a:cs typeface="+mn-lt"/>
              </a:rPr>
              <a:t>is the </a:t>
            </a:r>
            <a:r>
              <a:rPr lang="en-US" sz="3200" b="1" dirty="0">
                <a:ea typeface="+mn-lt"/>
                <a:cs typeface="+mn-lt"/>
              </a:rPr>
              <a:t>slope</a:t>
            </a:r>
            <a:r>
              <a:rPr lang="en-US" sz="3200" dirty="0">
                <a:ea typeface="+mn-lt"/>
                <a:cs typeface="+mn-lt"/>
              </a:rPr>
              <a:t>; how much y changes for a change one unit of x</a:t>
            </a:r>
            <a:endParaRPr lang="en-US" sz="3200" dirty="0">
              <a:ea typeface="Calibri"/>
              <a:cs typeface="Calibri" panose="020F0502020204030204"/>
            </a:endParaRPr>
          </a:p>
          <a:p>
            <a:pPr algn="l"/>
            <a:r>
              <a:rPr lang="en-US" sz="3200" dirty="0">
                <a:ea typeface="+mn-lt"/>
                <a:cs typeface="+mn-lt"/>
              </a:rPr>
              <a:t>Note that data points rarely will sit right on the regression line. The </a:t>
            </a:r>
            <a:r>
              <a:rPr lang="en-US" sz="3200" b="1" dirty="0">
                <a:ea typeface="+mn-lt"/>
                <a:cs typeface="+mn-lt"/>
              </a:rPr>
              <a:t>residual</a:t>
            </a:r>
            <a:r>
              <a:rPr lang="en-US" sz="3200" dirty="0">
                <a:ea typeface="+mn-lt"/>
                <a:cs typeface="+mn-lt"/>
              </a:rPr>
              <a:t> is defined by the difference between the measured value of y (i.e., the data point) and the y value predicted by the regression line (i.e., the vertical distance between the data point and the line).</a:t>
            </a:r>
            <a:endParaRPr lang="en-US" sz="3200" dirty="0">
              <a:ea typeface="Calibri"/>
              <a:cs typeface="Calibri" panose="020F0502020204030204"/>
            </a:endParaRPr>
          </a:p>
        </p:txBody>
      </p:sp>
    </p:spTree>
    <p:extLst>
      <p:ext uri="{BB962C8B-B14F-4D97-AF65-F5344CB8AC3E}">
        <p14:creationId xmlns:p14="http://schemas.microsoft.com/office/powerpoint/2010/main" val="26649489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 y="929"/>
            <a:ext cx="12191998" cy="949865"/>
          </a:xfrm>
        </p:spPr>
        <p:txBody>
          <a:bodyPr>
            <a:normAutofit fontScale="90000"/>
          </a:bodyPr>
          <a:lstStyle/>
          <a:p>
            <a:r>
              <a:rPr lang="en-US" sz="4800" dirty="0" err="1">
                <a:ea typeface="+mj-lt"/>
                <a:cs typeface="+mj-lt"/>
              </a:rPr>
              <a:t>Visualising</a:t>
            </a:r>
            <a:r>
              <a:rPr lang="en-US" sz="4800" dirty="0">
                <a:ea typeface="+mj-lt"/>
                <a:cs typeface="+mj-lt"/>
              </a:rPr>
              <a:t> a regression of y values against x values</a:t>
            </a:r>
            <a:endParaRPr lang="en-US" dirty="0"/>
          </a:p>
        </p:txBody>
      </p:sp>
      <p:sp>
        <p:nvSpPr>
          <p:cNvPr id="3" name="Subtitle 2"/>
          <p:cNvSpPr>
            <a:spLocks noGrp="1"/>
          </p:cNvSpPr>
          <p:nvPr>
            <p:ph type="subTitle" idx="1"/>
          </p:nvPr>
        </p:nvSpPr>
        <p:spPr>
          <a:xfrm>
            <a:off x="57510" y="3630792"/>
            <a:ext cx="5276491" cy="1655762"/>
          </a:xfrm>
        </p:spPr>
        <p:txBody>
          <a:bodyPr vert="horz" lIns="91440" tIns="45720" rIns="91440" bIns="45720" rtlCol="0" anchor="t">
            <a:noAutofit/>
          </a:bodyPr>
          <a:lstStyle/>
          <a:p>
            <a:pPr algn="l"/>
            <a:r>
              <a:rPr lang="en-US" sz="3200" dirty="0">
                <a:ea typeface="+mn-lt"/>
                <a:cs typeface="+mn-lt"/>
              </a:rPr>
              <a:t>Figure 2: A regression of one dependent variable y against the independent variable x.</a:t>
            </a:r>
            <a:endParaRPr lang="en-US" sz="3200">
              <a:cs typeface="Calibri"/>
            </a:endParaRPr>
          </a:p>
        </p:txBody>
      </p:sp>
      <p:pic>
        <p:nvPicPr>
          <p:cNvPr id="4" name="Picture 5" descr="Chart, scatter chart&#10;&#10;Description automatically generated">
            <a:extLst>
              <a:ext uri="{FF2B5EF4-FFF2-40B4-BE49-F238E27FC236}">
                <a16:creationId xmlns:a16="http://schemas.microsoft.com/office/drawing/2014/main" id="{BA75D8D4-DE2C-4C74-8428-9001424F8976}"/>
              </a:ext>
            </a:extLst>
          </p:cNvPr>
          <p:cNvPicPr>
            <a:picLocks noChangeAspect="1"/>
          </p:cNvPicPr>
          <p:nvPr/>
        </p:nvPicPr>
        <p:blipFill>
          <a:blip r:embed="rId2"/>
          <a:stretch>
            <a:fillRect/>
          </a:stretch>
        </p:blipFill>
        <p:spPr>
          <a:xfrm>
            <a:off x="6507192" y="1166004"/>
            <a:ext cx="5518030" cy="5532408"/>
          </a:xfrm>
          <a:prstGeom prst="rect">
            <a:avLst/>
          </a:prstGeom>
        </p:spPr>
      </p:pic>
    </p:spTree>
    <p:extLst>
      <p:ext uri="{BB962C8B-B14F-4D97-AF65-F5344CB8AC3E}">
        <p14:creationId xmlns:p14="http://schemas.microsoft.com/office/powerpoint/2010/main" val="7904399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 y="929"/>
            <a:ext cx="12191998" cy="748582"/>
          </a:xfrm>
        </p:spPr>
        <p:txBody>
          <a:bodyPr>
            <a:normAutofit/>
          </a:bodyPr>
          <a:lstStyle/>
          <a:p>
            <a:r>
              <a:rPr lang="en-US" sz="4000" dirty="0">
                <a:ea typeface="+mj-lt"/>
                <a:cs typeface="+mj-lt"/>
              </a:rPr>
              <a:t>How do we decide what is the best fit line?</a:t>
            </a:r>
            <a:endParaRPr lang="en-US" dirty="0">
              <a:ea typeface="+mj-lt"/>
              <a:cs typeface="+mj-lt"/>
            </a:endParaRPr>
          </a:p>
        </p:txBody>
      </p:sp>
      <p:sp>
        <p:nvSpPr>
          <p:cNvPr id="3" name="Subtitle 2"/>
          <p:cNvSpPr>
            <a:spLocks noGrp="1"/>
          </p:cNvSpPr>
          <p:nvPr>
            <p:ph type="subTitle" idx="1"/>
          </p:nvPr>
        </p:nvSpPr>
        <p:spPr>
          <a:xfrm>
            <a:off x="301926" y="1201019"/>
            <a:ext cx="11674415" cy="5422629"/>
          </a:xfrm>
        </p:spPr>
        <p:txBody>
          <a:bodyPr vert="horz" lIns="91440" tIns="45720" rIns="91440" bIns="45720" rtlCol="0" anchor="t">
            <a:noAutofit/>
          </a:bodyPr>
          <a:lstStyle/>
          <a:p>
            <a:pPr algn="l"/>
            <a:r>
              <a:rPr lang="en-US" sz="3600" dirty="0">
                <a:ea typeface="+mn-lt"/>
                <a:cs typeface="+mn-lt"/>
              </a:rPr>
              <a:t>Now we can turn to how we calculate where the regression line should be through our data.</a:t>
            </a:r>
            <a:endParaRPr lang="en-US" sz="3600" dirty="0">
              <a:cs typeface="Calibri"/>
            </a:endParaRPr>
          </a:p>
          <a:p>
            <a:pPr marL="342900" indent="-342900" algn="l">
              <a:buChar char="•"/>
            </a:pPr>
            <a:r>
              <a:rPr lang="en-US" sz="3600" dirty="0">
                <a:ea typeface="+mn-lt"/>
                <a:cs typeface="+mn-lt"/>
              </a:rPr>
              <a:t>How do we know what our intercept (a) and slope (b) should be?</a:t>
            </a:r>
            <a:endParaRPr lang="en-US" sz="3600" dirty="0">
              <a:cs typeface="Calibri" panose="020F0502020204030204"/>
            </a:endParaRPr>
          </a:p>
          <a:p>
            <a:pPr marL="342900" indent="-342900" algn="l">
              <a:buChar char="•"/>
            </a:pPr>
            <a:r>
              <a:rPr lang="en-US" sz="3600" dirty="0">
                <a:ea typeface="+mn-lt"/>
                <a:cs typeface="+mn-lt"/>
              </a:rPr>
              <a:t>Use the method of </a:t>
            </a:r>
            <a:r>
              <a:rPr lang="en-US" sz="3600" b="1" dirty="0">
                <a:ea typeface="+mn-lt"/>
                <a:cs typeface="+mn-lt"/>
              </a:rPr>
              <a:t>least squares regression</a:t>
            </a:r>
            <a:endParaRPr lang="en-US" sz="3600" dirty="0">
              <a:cs typeface="Calibri" panose="020F0502020204030204"/>
            </a:endParaRPr>
          </a:p>
          <a:p>
            <a:pPr marL="342900" indent="-342900" algn="l">
              <a:buChar char="•"/>
            </a:pPr>
            <a:r>
              <a:rPr lang="en-US" sz="3600" dirty="0" err="1">
                <a:ea typeface="+mn-lt"/>
                <a:cs typeface="+mn-lt"/>
              </a:rPr>
              <a:t>Minimise</a:t>
            </a:r>
            <a:r>
              <a:rPr lang="en-US" sz="3600" dirty="0">
                <a:ea typeface="+mn-lt"/>
                <a:cs typeface="+mn-lt"/>
              </a:rPr>
              <a:t> the sum of squares of all the residual values</a:t>
            </a:r>
            <a:endParaRPr lang="en-US" sz="3600" dirty="0">
              <a:cs typeface="Calibri" panose="020F0502020204030204"/>
            </a:endParaRPr>
          </a:p>
          <a:p>
            <a:pPr algn="l"/>
            <a:r>
              <a:rPr lang="en-US" sz="3600" dirty="0">
                <a:ea typeface="+mn-lt"/>
                <a:cs typeface="+mn-lt"/>
              </a:rPr>
              <a:t>To get an intuitive sense for how the regression line </a:t>
            </a:r>
            <a:r>
              <a:rPr lang="en-US" sz="3600" dirty="0" err="1">
                <a:ea typeface="+mn-lt"/>
                <a:cs typeface="+mn-lt"/>
              </a:rPr>
              <a:t>minimises</a:t>
            </a:r>
            <a:r>
              <a:rPr lang="en-US" sz="3600" dirty="0">
                <a:ea typeface="+mn-lt"/>
                <a:cs typeface="+mn-lt"/>
              </a:rPr>
              <a:t> the sum of squares, use </a:t>
            </a:r>
            <a:r>
              <a:rPr lang="en-US" sz="3600" dirty="0">
                <a:ea typeface="+mn-lt"/>
                <a:cs typeface="+mn-lt"/>
                <a:hlinkClick r:id="rId2"/>
              </a:rPr>
              <a:t>this interactive application</a:t>
            </a:r>
            <a:r>
              <a:rPr lang="en-US" sz="3600" dirty="0">
                <a:ea typeface="+mn-lt"/>
                <a:cs typeface="+mn-lt"/>
              </a:rPr>
              <a:t> to adjust the slope and intercept to try to find the line of best fit (it will turn blue when you succeed).</a:t>
            </a:r>
            <a:endParaRPr lang="en-US" sz="3600" dirty="0"/>
          </a:p>
        </p:txBody>
      </p:sp>
    </p:spTree>
    <p:extLst>
      <p:ext uri="{BB962C8B-B14F-4D97-AF65-F5344CB8AC3E}">
        <p14:creationId xmlns:p14="http://schemas.microsoft.com/office/powerpoint/2010/main" val="33105385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 y="929"/>
            <a:ext cx="12191998" cy="748582"/>
          </a:xfrm>
        </p:spPr>
        <p:txBody>
          <a:bodyPr>
            <a:normAutofit/>
          </a:bodyPr>
          <a:lstStyle/>
          <a:p>
            <a:r>
              <a:rPr lang="en-US" sz="4000" dirty="0">
                <a:ea typeface="+mj-lt"/>
                <a:cs typeface="+mj-lt"/>
              </a:rPr>
              <a:t>Assumptions of regression</a:t>
            </a:r>
            <a:endParaRPr lang="en-US" dirty="0"/>
          </a:p>
        </p:txBody>
      </p:sp>
      <p:sp>
        <p:nvSpPr>
          <p:cNvPr id="3" name="Subtitle 2"/>
          <p:cNvSpPr>
            <a:spLocks noGrp="1"/>
          </p:cNvSpPr>
          <p:nvPr>
            <p:ph type="subTitle" idx="1"/>
          </p:nvPr>
        </p:nvSpPr>
        <p:spPr>
          <a:xfrm>
            <a:off x="258794" y="1071623"/>
            <a:ext cx="11674415" cy="5422629"/>
          </a:xfrm>
        </p:spPr>
        <p:txBody>
          <a:bodyPr vert="horz" lIns="91440" tIns="45720" rIns="91440" bIns="45720" rtlCol="0" anchor="t">
            <a:noAutofit/>
          </a:bodyPr>
          <a:lstStyle/>
          <a:p>
            <a:pPr algn="l"/>
            <a:r>
              <a:rPr lang="en-US" sz="3200" dirty="0">
                <a:ea typeface="+mn-lt"/>
                <a:cs typeface="+mn-lt"/>
              </a:rPr>
              <a:t>Regression is a widely used, but also often misused, statistical technique. It is important to be aware of the assumptions underlying linear regression.</a:t>
            </a:r>
            <a:endParaRPr lang="en-US" sz="3200">
              <a:cs typeface="Calibri"/>
            </a:endParaRPr>
          </a:p>
          <a:p>
            <a:pPr marL="742950" indent="-742950" algn="l">
              <a:buAutoNum type="arabicPeriod"/>
            </a:pPr>
            <a:r>
              <a:rPr lang="en-US" sz="3200" b="1" dirty="0">
                <a:ea typeface="+mn-lt"/>
                <a:cs typeface="+mn-lt"/>
              </a:rPr>
              <a:t>The independent variable x is measured without error</a:t>
            </a:r>
            <a:endParaRPr lang="en-US" sz="3200">
              <a:cs typeface="Calibri"/>
            </a:endParaRPr>
          </a:p>
          <a:p>
            <a:pPr marL="742950" indent="-742950" algn="l">
              <a:buAutoNum type="arabicPeriod"/>
            </a:pPr>
            <a:r>
              <a:rPr lang="en-US" sz="3200" b="1" dirty="0">
                <a:ea typeface="+mn-lt"/>
                <a:cs typeface="+mn-lt"/>
              </a:rPr>
              <a:t>The relationship between X and Y is linear</a:t>
            </a:r>
            <a:endParaRPr lang="en-US" sz="3200" b="1">
              <a:cs typeface="Calibri" panose="020F0502020204030204"/>
            </a:endParaRPr>
          </a:p>
          <a:p>
            <a:pPr marL="742950" indent="-742950" algn="l">
              <a:buAutoNum type="arabicPeriod"/>
            </a:pPr>
            <a:r>
              <a:rPr lang="en-US" sz="3200" b="1" dirty="0">
                <a:ea typeface="+mn-lt"/>
                <a:cs typeface="+mn-lt"/>
              </a:rPr>
              <a:t>For any value of X, Y is normally distributed</a:t>
            </a:r>
            <a:endParaRPr lang="en-US" sz="3200">
              <a:cs typeface="Calibri"/>
            </a:endParaRPr>
          </a:p>
          <a:p>
            <a:pPr marL="742950" indent="-742950" algn="l">
              <a:buAutoNum type="arabicPeriod"/>
            </a:pPr>
            <a:r>
              <a:rPr lang="en-US" sz="3200" b="1" dirty="0">
                <a:ea typeface="+mn-lt"/>
                <a:cs typeface="+mn-lt"/>
              </a:rPr>
              <a:t>For all values of X, the variance of the residuals is identical</a:t>
            </a:r>
            <a:endParaRPr lang="en-US" sz="3200">
              <a:cs typeface="Calibri"/>
            </a:endParaRPr>
          </a:p>
          <a:p>
            <a:pPr algn="l"/>
            <a:r>
              <a:rPr lang="en-US" sz="3200" dirty="0">
                <a:ea typeface="+mn-lt"/>
                <a:cs typeface="+mn-lt"/>
              </a:rPr>
              <a:t>Note that even if our assumptions are not perfectly met (indeed, they rarely if ever will be), this does not completely invalidate the method of linear regression. But large violations of one or more of these assumptions might indeed be problematic.</a:t>
            </a:r>
            <a:endParaRPr lang="en-US" sz="3200" dirty="0"/>
          </a:p>
        </p:txBody>
      </p:sp>
    </p:spTree>
    <p:extLst>
      <p:ext uri="{BB962C8B-B14F-4D97-AF65-F5344CB8AC3E}">
        <p14:creationId xmlns:p14="http://schemas.microsoft.com/office/powerpoint/2010/main" val="35630677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 y="929"/>
            <a:ext cx="12191998" cy="949865"/>
          </a:xfrm>
        </p:spPr>
        <p:txBody>
          <a:bodyPr>
            <a:normAutofit/>
          </a:bodyPr>
          <a:lstStyle/>
          <a:p>
            <a:r>
              <a:rPr lang="en-US" sz="4800" dirty="0">
                <a:ea typeface="+mj-lt"/>
                <a:cs typeface="+mj-lt"/>
              </a:rPr>
              <a:t>Assumptions of regression</a:t>
            </a:r>
            <a:endParaRPr lang="en-US" dirty="0"/>
          </a:p>
        </p:txBody>
      </p:sp>
      <p:sp>
        <p:nvSpPr>
          <p:cNvPr id="3" name="Subtitle 2"/>
          <p:cNvSpPr>
            <a:spLocks noGrp="1"/>
          </p:cNvSpPr>
          <p:nvPr>
            <p:ph type="subTitle" idx="1"/>
          </p:nvPr>
        </p:nvSpPr>
        <p:spPr>
          <a:xfrm>
            <a:off x="100642" y="2164301"/>
            <a:ext cx="5276491" cy="2906592"/>
          </a:xfrm>
        </p:spPr>
        <p:txBody>
          <a:bodyPr vert="horz" lIns="91440" tIns="45720" rIns="91440" bIns="45720" rtlCol="0" anchor="t">
            <a:noAutofit/>
          </a:bodyPr>
          <a:lstStyle/>
          <a:p>
            <a:pPr algn="l"/>
            <a:r>
              <a:rPr lang="en-US" sz="3200" dirty="0">
                <a:ea typeface="+mn-lt"/>
                <a:cs typeface="+mn-lt"/>
              </a:rPr>
              <a:t>Figure 1: A regression of one dependent variable y against the independent variable x in which there is clear heteroscedasticity.</a:t>
            </a:r>
          </a:p>
        </p:txBody>
      </p:sp>
      <p:pic>
        <p:nvPicPr>
          <p:cNvPr id="5" name="Picture 5" descr="A scatterplot showing &amp;#39;X value&amp;#39; on the x axis and &amp;#39;Y value&amp;#39; on the y axis. A line of best fit runs through all of the points. The variance of points around the regression line increases with an increase in x, showing clear heteroscedasticity.">
            <a:extLst>
              <a:ext uri="{FF2B5EF4-FFF2-40B4-BE49-F238E27FC236}">
                <a16:creationId xmlns:a16="http://schemas.microsoft.com/office/drawing/2014/main" id="{D70F43FD-5C2E-4F3D-BE30-4E954375F5EB}"/>
              </a:ext>
            </a:extLst>
          </p:cNvPr>
          <p:cNvPicPr>
            <a:picLocks noChangeAspect="1"/>
          </p:cNvPicPr>
          <p:nvPr/>
        </p:nvPicPr>
        <p:blipFill>
          <a:blip r:embed="rId2"/>
          <a:stretch>
            <a:fillRect/>
          </a:stretch>
        </p:blipFill>
        <p:spPr>
          <a:xfrm>
            <a:off x="6234022" y="1036608"/>
            <a:ext cx="5604294" cy="5647426"/>
          </a:xfrm>
          <a:prstGeom prst="rect">
            <a:avLst/>
          </a:prstGeom>
        </p:spPr>
      </p:pic>
    </p:spTree>
    <p:extLst>
      <p:ext uri="{BB962C8B-B14F-4D97-AF65-F5344CB8AC3E}">
        <p14:creationId xmlns:p14="http://schemas.microsoft.com/office/powerpoint/2010/main" val="18839811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d6fa6db5-9f3a-4c93-9e38-61059ee07e95}" enabled="1" method="Standard" siteId="{4e8d09f7-cc79-4ccb-9149-a4238dd17422}" removed="0"/>
</clbl:labelList>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Regression</vt:lpstr>
      <vt:lpstr>Introduction to regression</vt:lpstr>
      <vt:lpstr>Visualising a regression of y values against x values</vt:lpstr>
      <vt:lpstr>Regression includes independent and dependent variables</vt:lpstr>
      <vt:lpstr>Regression line</vt:lpstr>
      <vt:lpstr>Visualising a regression of y values against x values</vt:lpstr>
      <vt:lpstr>How do we decide what is the best fit line?</vt:lpstr>
      <vt:lpstr>Assumptions of regression</vt:lpstr>
      <vt:lpstr>Assumptions of regression</vt:lpstr>
      <vt:lpstr>How good is the fit of our model?</vt:lpstr>
      <vt:lpstr>Scatterplots of different coefficients of determination</vt:lpstr>
      <vt:lpstr>More understand of the coefficient of determination</vt:lpstr>
      <vt:lpstr>Visualising the coefficient of determination</vt:lpstr>
      <vt:lpstr>The F-test of overall significance</vt:lpstr>
      <vt:lpstr>The F-test of overall significance</vt:lpstr>
      <vt:lpstr>Assessing the practical validity of regression</vt:lpstr>
      <vt:lpstr>Prediction with linear regression</vt:lpstr>
      <vt:lpstr>Scatterplots of different coefficients of determination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
  <cp:revision>409</cp:revision>
  <dcterms:created xsi:type="dcterms:W3CDTF">2021-03-06T19:26:31Z</dcterms:created>
  <dcterms:modified xsi:type="dcterms:W3CDTF">2026-04-18T16:50:36Z</dcterms:modified>
</cp:coreProperties>
</file>