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6" r:id="rId3"/>
    <p:sldId id="272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7" r:id="rId14"/>
    <p:sldId id="299" r:id="rId15"/>
    <p:sldId id="298" r:id="rId16"/>
    <p:sldId id="301" r:id="rId17"/>
    <p:sldId id="300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A6CC4-9C18-8361-3763-CAB847FC8330}" v="6" dt="2026-04-18T16:53:43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9CEA6CC4-9C18-8361-3763-CAB847FC8330}"/>
    <pc:docChg chg="addSld modSld sldOrd">
      <pc:chgData name="Brad Duthie" userId="S::ad78@stir.ac.uk::91f2dfe8-4ab1-472c-bdc2-755eae2f61cc" providerId="AD" clId="Web-{9CEA6CC4-9C18-8361-3763-CAB847FC8330}" dt="2026-04-18T16:53:43.535" v="5"/>
      <pc:docMkLst>
        <pc:docMk/>
      </pc:docMkLst>
      <pc:sldChg chg="delSp modSp new ord">
        <pc:chgData name="Brad Duthie" userId="S::ad78@stir.ac.uk::91f2dfe8-4ab1-472c-bdc2-755eae2f61cc" providerId="AD" clId="Web-{9CEA6CC4-9C18-8361-3763-CAB847FC8330}" dt="2026-04-18T16:53:43.535" v="5"/>
        <pc:sldMkLst>
          <pc:docMk/>
          <pc:sldMk cId="1464744195" sldId="302"/>
        </pc:sldMkLst>
        <pc:spChg chg="mod">
          <ac:chgData name="Brad Duthie" userId="S::ad78@stir.ac.uk::91f2dfe8-4ab1-472c-bdc2-755eae2f61cc" providerId="AD" clId="Web-{9CEA6CC4-9C18-8361-3763-CAB847FC8330}" dt="2026-04-18T16:53:41.457" v="4" actId="20577"/>
          <ac:spMkLst>
            <pc:docMk/>
            <pc:sldMk cId="1464744195" sldId="302"/>
            <ac:spMk id="2" creationId="{50025F07-D48A-F9B0-1660-8F1A68DC1D9C}"/>
          </ac:spMkLst>
        </pc:spChg>
        <pc:spChg chg="del">
          <ac:chgData name="Brad Duthie" userId="S::ad78@stir.ac.uk::91f2dfe8-4ab1-472c-bdc2-755eae2f61cc" providerId="AD" clId="Web-{9CEA6CC4-9C18-8361-3763-CAB847FC8330}" dt="2026-04-18T16:53:43.535" v="5"/>
          <ac:spMkLst>
            <pc:docMk/>
            <pc:sldMk cId="1464744195" sldId="302"/>
            <ac:spMk id="3" creationId="{0DE14DA2-563D-C7BB-64AB-AFA208E7A4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ublicdomainpictures.net/en/view-image.php?image=221094&amp;picture=london-cityscap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5F07-D48A-F9B0-1660-8F1A68DC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Multiple regression</a:t>
            </a:r>
          </a:p>
        </p:txBody>
      </p:sp>
    </p:spTree>
    <p:extLst>
      <p:ext uri="{BB962C8B-B14F-4D97-AF65-F5344CB8AC3E}">
        <p14:creationId xmlns:p14="http://schemas.microsoft.com/office/powerpoint/2010/main" val="146474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Fitting the full model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7" y="1215396"/>
            <a:ext cx="11458755" cy="575330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>
                <a:ea typeface="+mn-lt"/>
                <a:cs typeface="+mn-lt"/>
              </a:rPr>
              <a:t>Include both evaporation and rainfall as independent variables.</a:t>
            </a:r>
          </a:p>
          <a:p>
            <a:pPr algn="l"/>
            <a:endParaRPr lang="en-US" sz="3200">
              <a:ea typeface="+mn-lt"/>
              <a:cs typeface="+mn-lt"/>
            </a:endParaRPr>
          </a:p>
          <a:p>
            <a:pPr algn="l"/>
            <a:r>
              <a:rPr lang="en-US" sz="3200">
                <a:ea typeface="+mn-lt"/>
                <a:cs typeface="+mn-lt"/>
              </a:rPr>
              <a:t>Nitrogen = b</a:t>
            </a:r>
            <a:r>
              <a:rPr lang="en-US" sz="3200" baseline="-25000">
                <a:ea typeface="+mn-lt"/>
                <a:cs typeface="+mn-lt"/>
              </a:rPr>
              <a:t>0</a:t>
            </a:r>
            <a:r>
              <a:rPr lang="en-US" sz="3200">
                <a:ea typeface="+mn-lt"/>
                <a:cs typeface="+mn-lt"/>
              </a:rPr>
              <a:t> + b</a:t>
            </a:r>
            <a:r>
              <a:rPr lang="en-US" sz="3200" baseline="-25000">
                <a:ea typeface="+mn-lt"/>
                <a:cs typeface="+mn-lt"/>
              </a:rPr>
              <a:t>1</a:t>
            </a:r>
            <a:r>
              <a:rPr lang="en-US" sz="3200">
                <a:ea typeface="+mn-lt"/>
                <a:cs typeface="+mn-lt"/>
              </a:rPr>
              <a:t>Evaporation + b</a:t>
            </a:r>
            <a:r>
              <a:rPr lang="en-US" sz="3200" baseline="-25000">
                <a:ea typeface="+mn-lt"/>
                <a:cs typeface="+mn-lt"/>
              </a:rPr>
              <a:t>2</a:t>
            </a:r>
            <a:r>
              <a:rPr lang="en-US" sz="3200">
                <a:ea typeface="+mn-lt"/>
                <a:cs typeface="+mn-lt"/>
              </a:rPr>
              <a:t>Rainfall.</a:t>
            </a:r>
          </a:p>
          <a:p>
            <a:pPr algn="l"/>
            <a:endParaRPr lang="en-US" sz="320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>
                <a:ea typeface="+mn-lt"/>
                <a:cs typeface="+mn-lt"/>
              </a:rPr>
              <a:t>Select 'Regress', then 'Linear regression' from pulldown menu.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92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Fitting the full model</a:t>
            </a:r>
            <a:endParaRPr lang="en-US"/>
          </a:p>
        </p:txBody>
      </p:sp>
      <p:pic>
        <p:nvPicPr>
          <p:cNvPr id="3" name="Picture 3" descr="Jamovi interface for Linear regression with Nitrogen selected as an independent variable and Evaporation and Rainfall selected as covariates (independent variables).">
            <a:extLst>
              <a:ext uri="{FF2B5EF4-FFF2-40B4-BE49-F238E27FC236}">
                <a16:creationId xmlns:a16="http://schemas.microsoft.com/office/drawing/2014/main" id="{F4D37BDB-1AAC-745D-E0E3-40290638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4" y="1451632"/>
            <a:ext cx="11254596" cy="49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9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Check model assumptions</a:t>
            </a:r>
            <a:endParaRPr lang="en-US"/>
          </a:p>
        </p:txBody>
      </p:sp>
      <p:pic>
        <p:nvPicPr>
          <p:cNvPr id="7" name="Picture 7" descr="Jamovi interface for a linear regression with the assumptions pull down visible and checkboxes marked for 'Normality test' and 'Q-Q plot of residuals'.">
            <a:extLst>
              <a:ext uri="{FF2B5EF4-FFF2-40B4-BE49-F238E27FC236}">
                <a16:creationId xmlns:a16="http://schemas.microsoft.com/office/drawing/2014/main" id="{8F4621B0-DAC8-9E1C-9CBD-0C96B514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9" y="1061256"/>
            <a:ext cx="9457426" cy="55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7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Check model assumptions</a:t>
            </a:r>
            <a:endParaRPr lang="en-US"/>
          </a:p>
        </p:txBody>
      </p:sp>
      <p:pic>
        <p:nvPicPr>
          <p:cNvPr id="3" name="Picture 3" descr="Jamovi Descriptives interface is shown to make a histogram and Q-Q plot of the residuals, which are both shown in the panel to the right.">
            <a:extLst>
              <a:ext uri="{FF2B5EF4-FFF2-40B4-BE49-F238E27FC236}">
                <a16:creationId xmlns:a16="http://schemas.microsoft.com/office/drawing/2014/main" id="{2B9AF256-9F05-C148-0225-D384D5F0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39" y="1035455"/>
            <a:ext cx="8422256" cy="57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Model output</a:t>
            </a:r>
            <a:endParaRPr lang="en-US" dirty="0"/>
          </a:p>
        </p:txBody>
      </p:sp>
      <p:pic>
        <p:nvPicPr>
          <p:cNvPr id="6" name="Picture 6" descr="Jamovi panel for Model Fit and Model coefficients in a linear regression, with a panel to the right showing tables for overall model tests, an ANOVA test, and model coefficients.">
            <a:extLst>
              <a:ext uri="{FF2B5EF4-FFF2-40B4-BE49-F238E27FC236}">
                <a16:creationId xmlns:a16="http://schemas.microsoft.com/office/drawing/2014/main" id="{9A2B7C8B-0F2D-6A53-61BD-0D27D041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1077718"/>
            <a:ext cx="11355237" cy="5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7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Model output: Overall and adjusted R-squared</a:t>
            </a:r>
            <a:endParaRPr lang="en-US" dirty="0"/>
          </a:p>
        </p:txBody>
      </p:sp>
      <p:pic>
        <p:nvPicPr>
          <p:cNvPr id="6" name="Picture 6" descr="Jamovi output table showing R and adjusted R squared values, F, degrees of freedom, and p-value. The p-value is 0.012.">
            <a:extLst>
              <a:ext uri="{FF2B5EF4-FFF2-40B4-BE49-F238E27FC236}">
                <a16:creationId xmlns:a16="http://schemas.microsoft.com/office/drawing/2014/main" id="{B4B3EC33-A03A-F1FC-18D7-FF354C97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1708251"/>
            <a:ext cx="11959086" cy="32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Model output: Omnibus</a:t>
            </a:r>
            <a:endParaRPr lang="en-US" dirty="0"/>
          </a:p>
        </p:txBody>
      </p:sp>
      <p:pic>
        <p:nvPicPr>
          <p:cNvPr id="4" name="Picture 4" descr="An ANOVA test of independent variables, which shows Evaporation to be significant but Rainfall not to be significant; columns include sum of squares, df, mean squares, F and p.">
            <a:extLst>
              <a:ext uri="{FF2B5EF4-FFF2-40B4-BE49-F238E27FC236}">
                <a16:creationId xmlns:a16="http://schemas.microsoft.com/office/drawing/2014/main" id="{C5B0D68F-4F9B-79B7-4A93-F5B2B642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816614"/>
            <a:ext cx="12203501" cy="41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Check model assumptions</a:t>
            </a:r>
            <a:endParaRPr lang="en-US"/>
          </a:p>
        </p:txBody>
      </p:sp>
      <p:pic>
        <p:nvPicPr>
          <p:cNvPr id="5" name="Picture 5" descr="Jamovi output table for model coefficients in a multiple regression model with evaporation and rainfall as independent variables. Evaporation is significant but Rainfall is not.">
            <a:extLst>
              <a:ext uri="{FF2B5EF4-FFF2-40B4-BE49-F238E27FC236}">
                <a16:creationId xmlns:a16="http://schemas.microsoft.com/office/drawing/2014/main" id="{49990089-262C-411C-ADF5-384DF2DC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1623793"/>
            <a:ext cx="11930332" cy="40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834847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Conclusions from the multiple regression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7" y="1215396"/>
            <a:ext cx="11458755" cy="48331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According to the multiple regression</a:t>
            </a:r>
            <a:endParaRPr lang="en-US" dirty="0"/>
          </a:p>
          <a:p>
            <a:pPr marL="342900" indent="-342900" algn="l">
              <a:buChar char="•"/>
            </a:pPr>
            <a:endParaRPr lang="en-US" sz="4000" dirty="0">
              <a:cs typeface="Calibri"/>
            </a:endParaRPr>
          </a:p>
          <a:p>
            <a:pPr marL="342900" indent="-342900" algn="l">
              <a:buChar char="•"/>
            </a:pPr>
            <a:r>
              <a:rPr lang="en-US" sz="4000" dirty="0">
                <a:cs typeface="Calibri"/>
              </a:rPr>
              <a:t>Overall model is significant</a:t>
            </a:r>
          </a:p>
          <a:p>
            <a:pPr marL="342900" indent="-342900" algn="l">
              <a:buChar char="•"/>
            </a:pPr>
            <a:r>
              <a:rPr lang="en-US" sz="4000" dirty="0">
                <a:ea typeface="+mn-lt"/>
                <a:cs typeface="+mn-lt"/>
              </a:rPr>
              <a:t>High R-squared value</a:t>
            </a:r>
          </a:p>
          <a:p>
            <a:pPr marL="342900" indent="-342900" algn="l">
              <a:buChar char="•"/>
            </a:pPr>
            <a:r>
              <a:rPr lang="en-US" sz="4000" dirty="0">
                <a:ea typeface="+mn-lt"/>
                <a:cs typeface="+mn-lt"/>
              </a:rPr>
              <a:t>Evaporation has a significant effect</a:t>
            </a:r>
          </a:p>
          <a:p>
            <a:pPr marL="342900" indent="-342900" algn="l">
              <a:buChar char="•"/>
            </a:pPr>
            <a:r>
              <a:rPr lang="en-US" sz="4000" dirty="0">
                <a:ea typeface="+mn-lt"/>
                <a:cs typeface="+mn-lt"/>
              </a:rPr>
              <a:t>Rainfall does not have a significant effect</a:t>
            </a:r>
          </a:p>
          <a:p>
            <a:pPr algn="l"/>
            <a:endParaRPr lang="en-US">
              <a:ea typeface="+mn-lt"/>
              <a:cs typeface="+mn-lt"/>
            </a:endParaRPr>
          </a:p>
          <a:p>
            <a:pPr algn="l"/>
            <a:r>
              <a:rPr lang="en-US" sz="3200" dirty="0">
                <a:ea typeface="+mn-lt"/>
                <a:cs typeface="+mn-lt"/>
              </a:rPr>
              <a:t>There is a relationship between evaporation and nitrogen, but not rainfall and nitrogen.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3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multiple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Often more than one variable is required to explain variation in a dependent variable. </a:t>
            </a:r>
            <a:endParaRPr lang="en-US" dirty="0"/>
          </a:p>
          <a:p>
            <a:pPr algn="l"/>
            <a:endParaRPr lang="en-US"/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Soil infiltration rates depend on rainfall intensity and soil moisture content</a:t>
            </a:r>
            <a:endParaRPr lang="en-US" dirty="0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Carbon emissions depend on the number of automobiles and the number of trees in a location</a:t>
            </a:r>
            <a:endParaRPr lang="en-US" dirty="0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Multiple regression can be used to differentiate between the effects of variables and to ascertain which factors are most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multiple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Multiple regression models the change in the dependent variable y when more than one independent variable has a significant influence,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/>
          </a:p>
          <a:p>
            <a:pPr algn="l"/>
            <a:r>
              <a:rPr lang="en-US" sz="3200">
                <a:ea typeface="+mn-lt"/>
                <a:cs typeface="+mn-lt"/>
              </a:rPr>
              <a:t>y = b</a:t>
            </a:r>
            <a:r>
              <a:rPr lang="en-US" sz="3200" baseline="-25000">
                <a:ea typeface="+mn-lt"/>
                <a:cs typeface="+mn-lt"/>
              </a:rPr>
              <a:t>0</a:t>
            </a:r>
            <a:r>
              <a:rPr lang="en-US" sz="3200">
                <a:ea typeface="+mn-lt"/>
                <a:cs typeface="+mn-lt"/>
              </a:rPr>
              <a:t> + b</a:t>
            </a:r>
            <a:r>
              <a:rPr lang="en-US" sz="3200" baseline="-25000">
                <a:ea typeface="+mn-lt"/>
                <a:cs typeface="+mn-lt"/>
              </a:rPr>
              <a:t>1</a:t>
            </a:r>
            <a:r>
              <a:rPr lang="en-US" sz="3200">
                <a:ea typeface="+mn-lt"/>
                <a:cs typeface="+mn-lt"/>
              </a:rPr>
              <a:t>x.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 sz="3200" dirty="0">
                <a:ea typeface="+mn-lt"/>
                <a:cs typeface="+mn-lt"/>
              </a:rPr>
              <a:t>In the simple linear regression above, </a:t>
            </a:r>
            <a:endParaRPr lang="en-US"/>
          </a:p>
          <a:p>
            <a:pPr marL="457200" indent="-457200" algn="l">
              <a:buChar char="•"/>
            </a:pPr>
            <a:r>
              <a:rPr lang="en-US" sz="3200">
                <a:ea typeface="+mn-lt"/>
                <a:cs typeface="+mn-lt"/>
              </a:rPr>
              <a:t>Predict y from the intercept (b</a:t>
            </a:r>
            <a:r>
              <a:rPr lang="en-US" sz="3200" baseline="-25000">
                <a:ea typeface="+mn-lt"/>
                <a:cs typeface="+mn-lt"/>
              </a:rPr>
              <a:t>0</a:t>
            </a:r>
            <a:r>
              <a:rPr lang="en-US" sz="3200">
                <a:ea typeface="+mn-lt"/>
                <a:cs typeface="+mn-lt"/>
              </a:rPr>
              <a:t>), one independent variable (x) and a slope (b</a:t>
            </a:r>
            <a:r>
              <a:rPr lang="en-US" sz="3200" baseline="-25000">
                <a:ea typeface="+mn-lt"/>
                <a:cs typeface="+mn-lt"/>
              </a:rPr>
              <a:t>1</a:t>
            </a:r>
            <a:r>
              <a:rPr lang="en-US" sz="3200">
                <a:ea typeface="+mn-lt"/>
                <a:cs typeface="+mn-lt"/>
              </a:rPr>
              <a:t>). </a:t>
            </a:r>
            <a:endParaRPr lang="en-US">
              <a:cs typeface="Calibri" panose="020F0502020204030204"/>
            </a:endParaRP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Change in x corresponds to a change of b units in y.</a:t>
            </a:r>
            <a:endParaRPr lang="en-US" dirty="0">
              <a:cs typeface="Calibri" panose="020F0502020204030204"/>
            </a:endParaRPr>
          </a:p>
          <a:p>
            <a:pPr algn="l"/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4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multiple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ea typeface="+mn-lt"/>
                <a:cs typeface="+mn-lt"/>
              </a:rPr>
              <a:t>Equation for multiple regression with two independent variables,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>
                <a:ea typeface="+mn-lt"/>
                <a:cs typeface="+mn-lt"/>
              </a:rPr>
              <a:t>y = b</a:t>
            </a:r>
            <a:r>
              <a:rPr lang="en-US" sz="3600" baseline="-25000">
                <a:ea typeface="+mn-lt"/>
                <a:cs typeface="+mn-lt"/>
              </a:rPr>
              <a:t>0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 +b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ea typeface="+mn-lt"/>
                <a:cs typeface="+mn-lt"/>
              </a:rPr>
              <a:t>Extended to any number of k independent variables,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ea typeface="+mn-lt"/>
                <a:cs typeface="+mn-lt"/>
              </a:rPr>
              <a:t>y = b</a:t>
            </a:r>
            <a:r>
              <a:rPr lang="en-US" sz="3600" baseline="-25000" dirty="0">
                <a:ea typeface="+mn-lt"/>
                <a:cs typeface="+mn-lt"/>
              </a:rPr>
              <a:t>0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 +  ... + </a:t>
            </a:r>
            <a:r>
              <a:rPr lang="en-US" sz="3600" dirty="0" err="1">
                <a:ea typeface="+mn-lt"/>
                <a:cs typeface="+mn-lt"/>
              </a:rPr>
              <a:t>b</a:t>
            </a:r>
            <a:r>
              <a:rPr lang="en-US" sz="3600" baseline="-25000" dirty="0" err="1">
                <a:ea typeface="+mn-lt"/>
                <a:cs typeface="+mn-lt"/>
              </a:rPr>
              <a:t>k</a:t>
            </a:r>
            <a:r>
              <a:rPr lang="en-US" sz="3600" dirty="0" err="1">
                <a:ea typeface="+mn-lt"/>
                <a:cs typeface="+mn-lt"/>
              </a:rPr>
              <a:t>x</a:t>
            </a:r>
            <a:r>
              <a:rPr lang="en-US" sz="3600" baseline="-25000" dirty="0" err="1">
                <a:ea typeface="+mn-lt"/>
                <a:cs typeface="+mn-lt"/>
              </a:rPr>
              <a:t>k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520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Introduction to multiple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ea typeface="+mn-lt"/>
                <a:cs typeface="+mn-lt"/>
              </a:rPr>
              <a:t>Equation for multiple regression with two independent variables,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>
                <a:ea typeface="+mn-lt"/>
                <a:cs typeface="+mn-lt"/>
              </a:rPr>
              <a:t>y = b</a:t>
            </a:r>
            <a:r>
              <a:rPr lang="en-US" sz="3600" baseline="-25000">
                <a:ea typeface="+mn-lt"/>
                <a:cs typeface="+mn-lt"/>
              </a:rPr>
              <a:t>0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 +b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ea typeface="+mn-lt"/>
                <a:cs typeface="+mn-lt"/>
              </a:rPr>
              <a:t>Extended to any number of k independent variables,</a:t>
            </a:r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r>
              <a:rPr lang="en-US" sz="3600" dirty="0">
                <a:ea typeface="+mn-lt"/>
                <a:cs typeface="+mn-lt"/>
              </a:rPr>
              <a:t>y = b</a:t>
            </a:r>
            <a:r>
              <a:rPr lang="en-US" sz="3600" baseline="-25000" dirty="0">
                <a:ea typeface="+mn-lt"/>
                <a:cs typeface="+mn-lt"/>
              </a:rPr>
              <a:t>0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1</a:t>
            </a:r>
            <a:r>
              <a:rPr lang="en-US" sz="3600" dirty="0">
                <a:ea typeface="+mn-lt"/>
                <a:cs typeface="+mn-lt"/>
              </a:rPr>
              <a:t> + b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x</a:t>
            </a:r>
            <a:r>
              <a:rPr lang="en-US" sz="3600" baseline="-25000" dirty="0">
                <a:ea typeface="+mn-lt"/>
                <a:cs typeface="+mn-lt"/>
              </a:rPr>
              <a:t>2</a:t>
            </a:r>
            <a:r>
              <a:rPr lang="en-US" sz="3600" dirty="0">
                <a:ea typeface="+mn-lt"/>
                <a:cs typeface="+mn-lt"/>
              </a:rPr>
              <a:t> +  ... + </a:t>
            </a:r>
            <a:r>
              <a:rPr lang="en-US" sz="3600" dirty="0" err="1">
                <a:ea typeface="+mn-lt"/>
                <a:cs typeface="+mn-lt"/>
              </a:rPr>
              <a:t>b</a:t>
            </a:r>
            <a:r>
              <a:rPr lang="en-US" sz="3600" baseline="-25000" dirty="0" err="1">
                <a:ea typeface="+mn-lt"/>
                <a:cs typeface="+mn-lt"/>
              </a:rPr>
              <a:t>k</a:t>
            </a:r>
            <a:r>
              <a:rPr lang="en-US" sz="3600" dirty="0" err="1">
                <a:ea typeface="+mn-lt"/>
                <a:cs typeface="+mn-lt"/>
              </a:rPr>
              <a:t>x</a:t>
            </a:r>
            <a:r>
              <a:rPr lang="en-US" sz="3600" baseline="-25000" dirty="0" err="1">
                <a:ea typeface="+mn-lt"/>
                <a:cs typeface="+mn-lt"/>
              </a:rPr>
              <a:t>k</a:t>
            </a:r>
            <a:r>
              <a:rPr lang="en-US" sz="3600" dirty="0">
                <a:ea typeface="+mn-lt"/>
                <a:cs typeface="+mn-lt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0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Adjusted coefficient of determination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ea typeface="+mn-lt"/>
                <a:cs typeface="+mn-lt"/>
              </a:rPr>
              <a:t>The proportion of variation in y explained by a model can only increase with independent variables.</a:t>
            </a:r>
            <a:endParaRPr lang="en-US" dirty="0"/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New independent variables cannot explain </a:t>
            </a:r>
            <a:r>
              <a:rPr lang="en-US" sz="3600" i="1" dirty="0">
                <a:ea typeface="+mn-lt"/>
                <a:cs typeface="+mn-lt"/>
              </a:rPr>
              <a:t>negative </a:t>
            </a:r>
            <a:r>
              <a:rPr lang="en-US" sz="3600" dirty="0">
                <a:ea typeface="+mn-lt"/>
                <a:cs typeface="+mn-lt"/>
              </a:rPr>
              <a:t>variation</a:t>
            </a:r>
            <a:endParaRPr lang="en-US" dirty="0">
              <a:ea typeface="+mn-lt"/>
              <a:cs typeface="+mn-lt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Random variables will explain some variation by chance </a:t>
            </a:r>
            <a:endParaRPr lang="en-US" sz="3600" dirty="0">
              <a:cs typeface="Calibri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Need to account for spurious improvement of fit </a:t>
            </a:r>
            <a:endParaRPr lang="en-US" dirty="0">
              <a:ea typeface="+mn-lt"/>
              <a:cs typeface="+mn-lt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Want to retain only relevant predictors in a model </a:t>
            </a:r>
            <a:endParaRPr lang="en-US" dirty="0">
              <a:cs typeface="Calibri"/>
            </a:endParaRPr>
          </a:p>
          <a:p>
            <a:pPr algn="l"/>
            <a:r>
              <a:rPr lang="en-US" sz="3600" dirty="0">
                <a:ea typeface="+mn-lt"/>
                <a:cs typeface="+mn-lt"/>
              </a:rPr>
              <a:t>To help account for spurious improvement of fit, we can use an adjusted R squared.</a:t>
            </a:r>
            <a:endParaRPr lang="en-US" dirty="0"/>
          </a:p>
          <a:p>
            <a:pPr algn="l"/>
            <a:endParaRPr lang="en-US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68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Adjusted coefficient of determination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189" y="1445434"/>
            <a:ext cx="11415623" cy="51063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>
                <a:ea typeface="+mn-lt"/>
                <a:cs typeface="+mn-lt"/>
              </a:rPr>
              <a:t>An adjusted R squared value,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/>
          </a:p>
          <a:p>
            <a:pPr algn="l"/>
            <a:endParaRPr lang="en-US" sz="3600" dirty="0">
              <a:ea typeface="+mn-lt"/>
              <a:cs typeface="+mn-lt"/>
            </a:endParaRPr>
          </a:p>
          <a:p>
            <a:pPr algn="l"/>
            <a:endParaRPr lang="en-US" sz="3600" dirty="0">
              <a:cs typeface="Calibri" panose="020F0502020204030204"/>
            </a:endParaRPr>
          </a:p>
          <a:p>
            <a:pPr algn="l"/>
            <a:endParaRPr lang="en-US"/>
          </a:p>
          <a:p>
            <a:pPr algn="l"/>
            <a:endParaRPr lang="en-US">
              <a:ea typeface="+mn-lt"/>
              <a:cs typeface="+mn-lt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R is the coefficient of determination</a:t>
            </a:r>
            <a:endParaRPr lang="en-US" dirty="0">
              <a:ea typeface="+mn-lt"/>
              <a:cs typeface="+mn-lt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k is the number of independent variables in the model</a:t>
            </a:r>
            <a:endParaRPr lang="en-US" dirty="0">
              <a:ea typeface="+mn-lt"/>
              <a:cs typeface="+mn-lt"/>
            </a:endParaRPr>
          </a:p>
          <a:p>
            <a:pPr marL="571500" indent="-571500" algn="l">
              <a:buChar char="•"/>
            </a:pPr>
            <a:r>
              <a:rPr lang="en-US" sz="3600" dirty="0">
                <a:ea typeface="+mn-lt"/>
                <a:cs typeface="+mn-lt"/>
              </a:rPr>
              <a:t>n is the number of samples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sz="3600" dirty="0">
              <a:cs typeface="Calibri"/>
            </a:endParaRPr>
          </a:p>
          <a:p>
            <a:pPr algn="l"/>
            <a:endParaRPr lang="en-US" sz="3600" dirty="0">
              <a:cs typeface="Calibri"/>
            </a:endParaRPr>
          </a:p>
        </p:txBody>
      </p:sp>
      <p:pic>
        <p:nvPicPr>
          <p:cNvPr id="4" name="Picture 4" descr="Equation for the adjusted R squared value. Adjusted R squared equals one minus open parentheses one minus R squared close parentheses, open parentheses fraction top n minus one fraction bottom n minus k minus one close parentheses.">
            <a:extLst>
              <a:ext uri="{FF2B5EF4-FFF2-40B4-BE49-F238E27FC236}">
                <a16:creationId xmlns:a16="http://schemas.microsoft.com/office/drawing/2014/main" id="{8DCD25BB-DF6B-4873-8CE5-BE67DB2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03" y="2518935"/>
            <a:ext cx="8019690" cy="16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Multiple regression in SPSS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303" y="1143510"/>
            <a:ext cx="11415623" cy="56526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>
                <a:ea typeface="+mn-lt"/>
                <a:cs typeface="+mn-lt"/>
              </a:rPr>
              <a:t>In 1993, monthly amounts of nitrate (as </a:t>
            </a:r>
            <a:r>
              <a:rPr lang="en-US" sz="2800" err="1">
                <a:ea typeface="+mn-lt"/>
                <a:cs typeface="+mn-lt"/>
              </a:rPr>
              <a:t>tonnes</a:t>
            </a:r>
            <a:r>
              <a:rPr lang="en-US" sz="2800">
                <a:ea typeface="+mn-lt"/>
                <a:cs typeface="+mn-lt"/>
              </a:rPr>
              <a:t> of nitrogen) were measured in the River Thames, together with mean daily evaporation and rainfall (in mm) for 12 months of the year. </a:t>
            </a:r>
          </a:p>
          <a:p>
            <a:pPr algn="l"/>
            <a:endParaRPr lang="en-US" sz="2800">
              <a:cs typeface="Calibri"/>
            </a:endParaRPr>
          </a:p>
          <a:p>
            <a:pPr algn="l"/>
            <a:endParaRPr lang="en-US" sz="2800">
              <a:cs typeface="Calibri"/>
            </a:endParaRPr>
          </a:p>
          <a:p>
            <a:pPr algn="l"/>
            <a:endParaRPr lang="en-US" sz="2800">
              <a:cs typeface="Calibri"/>
            </a:endParaRPr>
          </a:p>
          <a:p>
            <a:pPr algn="l"/>
            <a:endParaRPr lang="en-US" sz="2800">
              <a:cs typeface="Calibri"/>
            </a:endParaRPr>
          </a:p>
          <a:p>
            <a:pPr algn="l"/>
            <a:endParaRPr lang="en-US" sz="2800">
              <a:cs typeface="Calibri"/>
            </a:endParaRPr>
          </a:p>
          <a:p>
            <a:pPr algn="l"/>
            <a:endParaRPr lang="en-US" sz="2800">
              <a:ea typeface="+mn-lt"/>
              <a:cs typeface="+mn-lt"/>
            </a:endParaRPr>
          </a:p>
          <a:p>
            <a:pPr algn="l"/>
            <a:r>
              <a:rPr lang="en-US" sz="2800">
                <a:ea typeface="+mn-lt"/>
                <a:cs typeface="+mn-lt"/>
              </a:rPr>
              <a:t>We wish to examine if evaporation and rainfall can be used to predict nitrate amounts in the river.</a:t>
            </a:r>
            <a:endParaRPr lang="en-US" sz="2800">
              <a:cs typeface="Calibri"/>
            </a:endParaRPr>
          </a:p>
          <a:p>
            <a:pPr algn="l"/>
            <a:r>
              <a:rPr lang="en-US" sz="2800" b="1">
                <a:cs typeface="Calibri"/>
              </a:rPr>
              <a:t>Image:</a:t>
            </a:r>
            <a:r>
              <a:rPr lang="en-US" sz="2800">
                <a:cs typeface="Calibri"/>
              </a:rPr>
              <a:t> </a:t>
            </a:r>
            <a:r>
              <a:rPr lang="en-US" sz="2800">
                <a:cs typeface="Calibri"/>
                <a:hlinkClick r:id="rId2"/>
              </a:rPr>
              <a:t>Public Domain</a:t>
            </a:r>
          </a:p>
        </p:txBody>
      </p:sp>
      <p:pic>
        <p:nvPicPr>
          <p:cNvPr id="4" name="Picture 4" descr="Picture of the river Thames at sunset. A bridge is in the foreground and Big Ben is in the background.">
            <a:extLst>
              <a:ext uri="{FF2B5EF4-FFF2-40B4-BE49-F238E27FC236}">
                <a16:creationId xmlns:a16="http://schemas.microsoft.com/office/drawing/2014/main" id="{1D403850-9039-4487-A618-A1A49BD0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98" y="2044164"/>
            <a:ext cx="5216105" cy="33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9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929"/>
            <a:ext cx="12191998" cy="949865"/>
          </a:xfrm>
        </p:spPr>
        <p:txBody>
          <a:bodyPr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Multiple regression in SPSS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572DA9-D102-4A61-96A5-787C108B1868}"/>
              </a:ext>
            </a:extLst>
          </p:cNvPr>
          <p:cNvGraphicFramePr>
            <a:graphicFrameLocks noGrp="1"/>
          </p:cNvGraphicFramePr>
          <p:nvPr/>
        </p:nvGraphicFramePr>
        <p:xfrm>
          <a:off x="315152" y="1311848"/>
          <a:ext cx="11490956" cy="520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739">
                  <a:extLst>
                    <a:ext uri="{9D8B030D-6E8A-4147-A177-3AD203B41FA5}">
                      <a16:colId xmlns:a16="http://schemas.microsoft.com/office/drawing/2014/main" val="1516029292"/>
                    </a:ext>
                  </a:extLst>
                </a:gridCol>
                <a:gridCol w="2872739">
                  <a:extLst>
                    <a:ext uri="{9D8B030D-6E8A-4147-A177-3AD203B41FA5}">
                      <a16:colId xmlns:a16="http://schemas.microsoft.com/office/drawing/2014/main" val="1168259214"/>
                    </a:ext>
                  </a:extLst>
                </a:gridCol>
                <a:gridCol w="2872739">
                  <a:extLst>
                    <a:ext uri="{9D8B030D-6E8A-4147-A177-3AD203B41FA5}">
                      <a16:colId xmlns:a16="http://schemas.microsoft.com/office/drawing/2014/main" val="3032200875"/>
                    </a:ext>
                  </a:extLst>
                </a:gridCol>
                <a:gridCol w="2872739">
                  <a:extLst>
                    <a:ext uri="{9D8B030D-6E8A-4147-A177-3AD203B41FA5}">
                      <a16:colId xmlns:a16="http://schemas.microsoft.com/office/drawing/2014/main" val="478199553"/>
                    </a:ext>
                  </a:extLst>
                </a:gridCol>
              </a:tblGrid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Nitrogen_(</a:t>
                      </a:r>
                      <a:r>
                        <a:rPr lang="en-US" err="1"/>
                        <a:t>tonnes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Evaporation_(mm)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Rainfall_(mm)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12011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594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88404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59005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12903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18598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81407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r>
                        <a:rPr lang="en-US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364740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50005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93891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34858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93737"/>
                  </a:ext>
                </a:extLst>
              </a:tr>
              <a:tr h="4004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65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1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Multiple regression</vt:lpstr>
      <vt:lpstr>Introduction to multiple regression</vt:lpstr>
      <vt:lpstr>Introduction to multiple regression</vt:lpstr>
      <vt:lpstr>Introduction to multiple regression</vt:lpstr>
      <vt:lpstr>Introduction to multiple regression</vt:lpstr>
      <vt:lpstr>Adjusted coefficient of determination</vt:lpstr>
      <vt:lpstr>Adjusted coefficient of determination</vt:lpstr>
      <vt:lpstr>Multiple regression in SPSS</vt:lpstr>
      <vt:lpstr>Multiple regression in SPSS</vt:lpstr>
      <vt:lpstr>Fitting the full model</vt:lpstr>
      <vt:lpstr>Fitting the full model</vt:lpstr>
      <vt:lpstr>Check model assumptions</vt:lpstr>
      <vt:lpstr>Check model assumptions</vt:lpstr>
      <vt:lpstr>Model output</vt:lpstr>
      <vt:lpstr>Model output: Overall and adjusted R-squared</vt:lpstr>
      <vt:lpstr>Model output: Omnibus</vt:lpstr>
      <vt:lpstr>Check model assumptions</vt:lpstr>
      <vt:lpstr>Conclusions from the multiple regression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363</cp:revision>
  <dcterms:created xsi:type="dcterms:W3CDTF">2021-03-06T19:26:31Z</dcterms:created>
  <dcterms:modified xsi:type="dcterms:W3CDTF">2026-04-18T16:53:48Z</dcterms:modified>
</cp:coreProperties>
</file>